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6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7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8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82" r:id="rId4"/>
    <p:sldId id="271" r:id="rId5"/>
    <p:sldId id="283" r:id="rId6"/>
    <p:sldId id="278" r:id="rId7"/>
    <p:sldId id="279" r:id="rId8"/>
    <p:sldId id="274" r:id="rId9"/>
    <p:sldId id="276" r:id="rId10"/>
    <p:sldId id="268" r:id="rId11"/>
    <p:sldId id="270" r:id="rId12"/>
    <p:sldId id="259" r:id="rId13"/>
    <p:sldId id="260" r:id="rId14"/>
    <p:sldId id="261" r:id="rId15"/>
    <p:sldId id="263" r:id="rId16"/>
    <p:sldId id="264" r:id="rId17"/>
    <p:sldId id="265" r:id="rId18"/>
    <p:sldId id="277" r:id="rId19"/>
    <p:sldId id="267" r:id="rId20"/>
    <p:sldId id="281" r:id="rId2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46B6"/>
    <a:srgbClr val="D8F7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9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C:\Users\Marvin\Documents\FileONE\Second\Presentations\CorpsDashboardV2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vin\Documents\FileONE\Second\Presentations\CorpsDashboardV2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Summary of 2015 Filings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8157630192335885E-2"/>
          <c:y val="0.11473169808646839"/>
          <c:w val="0.92048631273276083"/>
          <c:h val="0.808187780173800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FilingSeason!$A$34</c:f>
              <c:strCache>
                <c:ptCount val="1"/>
                <c:pt idx="0">
                  <c:v>Totals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innerShdw blurRad="114300">
                <a:schemeClr val="accent5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FilingSeason!$B$30:$K$30</c:f>
              <c:strCache>
                <c:ptCount val="10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</c:strCache>
            </c:strRef>
          </c:cat>
          <c:val>
            <c:numRef>
              <c:f>FilingSeason!$B$34:$K$34</c:f>
              <c:numCache>
                <c:formatCode>General</c:formatCode>
                <c:ptCount val="10"/>
                <c:pt idx="0">
                  <c:v>447</c:v>
                </c:pt>
                <c:pt idx="1">
                  <c:v>1143</c:v>
                </c:pt>
                <c:pt idx="2">
                  <c:v>9510</c:v>
                </c:pt>
                <c:pt idx="3">
                  <c:v>37271</c:v>
                </c:pt>
                <c:pt idx="4">
                  <c:v>2922</c:v>
                </c:pt>
                <c:pt idx="5">
                  <c:v>9333</c:v>
                </c:pt>
                <c:pt idx="6">
                  <c:v>4971</c:v>
                </c:pt>
                <c:pt idx="7">
                  <c:v>240</c:v>
                </c:pt>
                <c:pt idx="8">
                  <c:v>259</c:v>
                </c:pt>
                <c:pt idx="9">
                  <c:v>77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410117664"/>
        <c:axId val="1410121472"/>
      </c:barChart>
      <c:catAx>
        <c:axId val="141011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121472"/>
        <c:crosses val="autoZero"/>
        <c:auto val="1"/>
        <c:lblAlgn val="ctr"/>
        <c:lblOffset val="100"/>
        <c:noMultiLvlLbl val="0"/>
      </c:catAx>
      <c:valAx>
        <c:axId val="1410121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117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1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22023090796743"/>
          <c:y val="2.6309544055159464E-2"/>
          <c:w val="0.86895538215705348"/>
          <c:h val="0.638916698261002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RestorationYears!$D$29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RestorationYears!$E$28:$P$28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RestorationYears!$E$29:$P$29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21</c:v>
                </c:pt>
                <c:pt idx="4">
                  <c:v>27</c:v>
                </c:pt>
                <c:pt idx="5">
                  <c:v>26</c:v>
                </c:pt>
                <c:pt idx="6">
                  <c:v>26</c:v>
                </c:pt>
                <c:pt idx="7">
                  <c:v>18</c:v>
                </c:pt>
                <c:pt idx="8">
                  <c:v>16</c:v>
                </c:pt>
                <c:pt idx="9">
                  <c:v>5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strRef>
              <c:f>RestorationYears!$D$30</c:f>
              <c:strCache>
                <c:ptCount val="1"/>
                <c:pt idx="0">
                  <c:v>2013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3000"/>
                    <a:lumMod val="102000"/>
                  </a:schemeClr>
                </a:gs>
                <a:gs pos="50000">
                  <a:schemeClr val="accent2">
                    <a:shade val="100000"/>
                    <a:satMod val="110000"/>
                    <a:lumMod val="100000"/>
                  </a:schemeClr>
                </a:gs>
                <a:gs pos="100000">
                  <a:schemeClr val="accent2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RestorationYears!$E$28:$P$28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RestorationYears!$E$30:$P$30</c:f>
              <c:numCache>
                <c:formatCode>General</c:formatCode>
                <c:ptCount val="12"/>
                <c:pt idx="0">
                  <c:v>21</c:v>
                </c:pt>
                <c:pt idx="1">
                  <c:v>38</c:v>
                </c:pt>
                <c:pt idx="2">
                  <c:v>38</c:v>
                </c:pt>
                <c:pt idx="3">
                  <c:v>80</c:v>
                </c:pt>
                <c:pt idx="4">
                  <c:v>24</c:v>
                </c:pt>
                <c:pt idx="5">
                  <c:v>34</c:v>
                </c:pt>
                <c:pt idx="6">
                  <c:v>30</c:v>
                </c:pt>
                <c:pt idx="7">
                  <c:v>36</c:v>
                </c:pt>
                <c:pt idx="8">
                  <c:v>22</c:v>
                </c:pt>
                <c:pt idx="9">
                  <c:v>23</c:v>
                </c:pt>
                <c:pt idx="10">
                  <c:v>23</c:v>
                </c:pt>
                <c:pt idx="11">
                  <c:v>25</c:v>
                </c:pt>
              </c:numCache>
            </c:numRef>
          </c:val>
        </c:ser>
        <c:ser>
          <c:idx val="2"/>
          <c:order val="2"/>
          <c:tx>
            <c:strRef>
              <c:f>RestorationYears!$D$31</c:f>
              <c:strCache>
                <c:ptCount val="1"/>
                <c:pt idx="0">
                  <c:v>2012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4000"/>
                    <a:satMod val="103000"/>
                    <a:lumMod val="102000"/>
                  </a:schemeClr>
                </a:gs>
                <a:gs pos="50000">
                  <a:schemeClr val="accent3">
                    <a:shade val="100000"/>
                    <a:satMod val="110000"/>
                    <a:lumMod val="100000"/>
                  </a:schemeClr>
                </a:gs>
                <a:gs pos="100000">
                  <a:schemeClr val="accent3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RestorationYears!$E$28:$P$28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RestorationYears!$E$31:$P$31</c:f>
              <c:numCache>
                <c:formatCode>General</c:formatCode>
                <c:ptCount val="12"/>
                <c:pt idx="0">
                  <c:v>21</c:v>
                </c:pt>
                <c:pt idx="1">
                  <c:v>34</c:v>
                </c:pt>
                <c:pt idx="2">
                  <c:v>35</c:v>
                </c:pt>
                <c:pt idx="3">
                  <c:v>72</c:v>
                </c:pt>
                <c:pt idx="4">
                  <c:v>23</c:v>
                </c:pt>
                <c:pt idx="5">
                  <c:v>44</c:v>
                </c:pt>
                <c:pt idx="6">
                  <c:v>31</c:v>
                </c:pt>
                <c:pt idx="7">
                  <c:v>37</c:v>
                </c:pt>
                <c:pt idx="8">
                  <c:v>24</c:v>
                </c:pt>
                <c:pt idx="9">
                  <c:v>23</c:v>
                </c:pt>
                <c:pt idx="10">
                  <c:v>22</c:v>
                </c:pt>
                <c:pt idx="11">
                  <c:v>25</c:v>
                </c:pt>
              </c:numCache>
            </c:numRef>
          </c:val>
        </c:ser>
        <c:ser>
          <c:idx val="3"/>
          <c:order val="3"/>
          <c:tx>
            <c:strRef>
              <c:f>RestorationYears!$D$32</c:f>
              <c:strCache>
                <c:ptCount val="1"/>
                <c:pt idx="0">
                  <c:v>2011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RestorationYears!$E$28:$P$28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RestorationYears!$E$32:$P$32</c:f>
              <c:numCache>
                <c:formatCode>General</c:formatCode>
                <c:ptCount val="12"/>
                <c:pt idx="0">
                  <c:v>13</c:v>
                </c:pt>
                <c:pt idx="1">
                  <c:v>17</c:v>
                </c:pt>
                <c:pt idx="2">
                  <c:v>17</c:v>
                </c:pt>
                <c:pt idx="3">
                  <c:v>35</c:v>
                </c:pt>
                <c:pt idx="4">
                  <c:v>11</c:v>
                </c:pt>
                <c:pt idx="5">
                  <c:v>40</c:v>
                </c:pt>
                <c:pt idx="6">
                  <c:v>24</c:v>
                </c:pt>
                <c:pt idx="7">
                  <c:v>38</c:v>
                </c:pt>
                <c:pt idx="8">
                  <c:v>21</c:v>
                </c:pt>
                <c:pt idx="9">
                  <c:v>16</c:v>
                </c:pt>
                <c:pt idx="10">
                  <c:v>12</c:v>
                </c:pt>
                <c:pt idx="11">
                  <c:v>16</c:v>
                </c:pt>
              </c:numCache>
            </c:numRef>
          </c:val>
        </c:ser>
        <c:ser>
          <c:idx val="4"/>
          <c:order val="4"/>
          <c:tx>
            <c:strRef>
              <c:f>RestorationYears!$D$33</c:f>
              <c:strCache>
                <c:ptCount val="1"/>
                <c:pt idx="0">
                  <c:v>2010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94000"/>
                    <a:satMod val="103000"/>
                    <a:lumMod val="102000"/>
                  </a:schemeClr>
                </a:gs>
                <a:gs pos="50000">
                  <a:schemeClr val="accent5">
                    <a:shade val="100000"/>
                    <a:satMod val="110000"/>
                    <a:lumMod val="100000"/>
                  </a:schemeClr>
                </a:gs>
                <a:gs pos="100000">
                  <a:schemeClr val="accent5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RestorationYears!$E$28:$P$28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RestorationYears!$E$33:$P$33</c:f>
              <c:numCache>
                <c:formatCode>General</c:formatCode>
                <c:ptCount val="12"/>
                <c:pt idx="0">
                  <c:v>10</c:v>
                </c:pt>
                <c:pt idx="1">
                  <c:v>18</c:v>
                </c:pt>
                <c:pt idx="2">
                  <c:v>15</c:v>
                </c:pt>
                <c:pt idx="3">
                  <c:v>27</c:v>
                </c:pt>
                <c:pt idx="4">
                  <c:v>8</c:v>
                </c:pt>
                <c:pt idx="5">
                  <c:v>32</c:v>
                </c:pt>
                <c:pt idx="6">
                  <c:v>14</c:v>
                </c:pt>
                <c:pt idx="7">
                  <c:v>18</c:v>
                </c:pt>
                <c:pt idx="8">
                  <c:v>18</c:v>
                </c:pt>
                <c:pt idx="9">
                  <c:v>12</c:v>
                </c:pt>
                <c:pt idx="10">
                  <c:v>11</c:v>
                </c:pt>
                <c:pt idx="11">
                  <c:v>9</c:v>
                </c:pt>
              </c:numCache>
            </c:numRef>
          </c:val>
        </c:ser>
        <c:ser>
          <c:idx val="5"/>
          <c:order val="5"/>
          <c:tx>
            <c:strRef>
              <c:f>RestorationYears!$D$34</c:f>
              <c:strCache>
                <c:ptCount val="1"/>
                <c:pt idx="0">
                  <c:v>2009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94000"/>
                    <a:satMod val="103000"/>
                    <a:lumMod val="102000"/>
                  </a:schemeClr>
                </a:gs>
                <a:gs pos="50000">
                  <a:schemeClr val="accent6">
                    <a:shade val="100000"/>
                    <a:satMod val="110000"/>
                    <a:lumMod val="100000"/>
                  </a:schemeClr>
                </a:gs>
                <a:gs pos="100000">
                  <a:schemeClr val="accent6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RestorationYears!$E$28:$P$28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RestorationYears!$E$34:$P$34</c:f>
              <c:numCache>
                <c:formatCode>General</c:formatCode>
                <c:ptCount val="12"/>
                <c:pt idx="0">
                  <c:v>4</c:v>
                </c:pt>
                <c:pt idx="1">
                  <c:v>12</c:v>
                </c:pt>
                <c:pt idx="2">
                  <c:v>5</c:v>
                </c:pt>
                <c:pt idx="3">
                  <c:v>13</c:v>
                </c:pt>
                <c:pt idx="4">
                  <c:v>8</c:v>
                </c:pt>
                <c:pt idx="5">
                  <c:v>18</c:v>
                </c:pt>
                <c:pt idx="6">
                  <c:v>10</c:v>
                </c:pt>
                <c:pt idx="7">
                  <c:v>9</c:v>
                </c:pt>
                <c:pt idx="8">
                  <c:v>5</c:v>
                </c:pt>
                <c:pt idx="9">
                  <c:v>9</c:v>
                </c:pt>
                <c:pt idx="10">
                  <c:v>5</c:v>
                </c:pt>
                <c:pt idx="1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3154944"/>
        <c:axId val="1463156576"/>
      </c:barChart>
      <c:catAx>
        <c:axId val="146315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6576"/>
        <c:crosses val="autoZero"/>
        <c:auto val="1"/>
        <c:lblAlgn val="ctr"/>
        <c:lblOffset val="100"/>
        <c:noMultiLvlLbl val="0"/>
      </c:catAx>
      <c:valAx>
        <c:axId val="14631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494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1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047164860990944E-2"/>
          <c:y val="2.4616305748147899E-2"/>
          <c:w val="0.93120249800589716"/>
          <c:h val="0.75726640202103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Creations!$A$16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Creations!$B$15:$M$15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Creations!$B$16:$M$16</c:f>
              <c:numCache>
                <c:formatCode>General</c:formatCode>
                <c:ptCount val="12"/>
                <c:pt idx="0">
                  <c:v>872</c:v>
                </c:pt>
                <c:pt idx="1">
                  <c:v>786</c:v>
                </c:pt>
                <c:pt idx="2">
                  <c:v>945</c:v>
                </c:pt>
                <c:pt idx="3">
                  <c:v>863</c:v>
                </c:pt>
                <c:pt idx="4">
                  <c:v>925</c:v>
                </c:pt>
                <c:pt idx="5">
                  <c:v>997</c:v>
                </c:pt>
                <c:pt idx="6">
                  <c:v>878</c:v>
                </c:pt>
                <c:pt idx="7">
                  <c:v>841</c:v>
                </c:pt>
                <c:pt idx="8">
                  <c:v>849</c:v>
                </c:pt>
                <c:pt idx="9">
                  <c:v>277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strRef>
              <c:f>Creations!$A$17</c:f>
              <c:strCache>
                <c:ptCount val="1"/>
                <c:pt idx="0">
                  <c:v>2014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3000"/>
                    <a:lumMod val="102000"/>
                  </a:schemeClr>
                </a:gs>
                <a:gs pos="50000">
                  <a:schemeClr val="accent2">
                    <a:shade val="100000"/>
                    <a:satMod val="110000"/>
                    <a:lumMod val="100000"/>
                  </a:schemeClr>
                </a:gs>
                <a:gs pos="100000">
                  <a:schemeClr val="accent2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Creations!$B$15:$M$15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Creations!$B$17:$M$17</c:f>
              <c:numCache>
                <c:formatCode>General</c:formatCode>
                <c:ptCount val="12"/>
                <c:pt idx="0">
                  <c:v>850</c:v>
                </c:pt>
                <c:pt idx="1">
                  <c:v>773</c:v>
                </c:pt>
                <c:pt idx="2">
                  <c:v>905</c:v>
                </c:pt>
                <c:pt idx="3">
                  <c:v>769</c:v>
                </c:pt>
                <c:pt idx="4">
                  <c:v>919</c:v>
                </c:pt>
                <c:pt idx="5">
                  <c:v>846</c:v>
                </c:pt>
                <c:pt idx="6">
                  <c:v>737</c:v>
                </c:pt>
                <c:pt idx="7">
                  <c:v>814</c:v>
                </c:pt>
                <c:pt idx="8">
                  <c:v>850</c:v>
                </c:pt>
                <c:pt idx="9">
                  <c:v>870</c:v>
                </c:pt>
                <c:pt idx="10">
                  <c:v>676</c:v>
                </c:pt>
                <c:pt idx="11">
                  <c:v>601</c:v>
                </c:pt>
              </c:numCache>
            </c:numRef>
          </c:val>
        </c:ser>
        <c:ser>
          <c:idx val="2"/>
          <c:order val="2"/>
          <c:tx>
            <c:strRef>
              <c:f>Creations!$A$18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Creations!$B$15:$M$15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Creations!$B$18:$M$18</c:f>
              <c:numCache>
                <c:formatCode>General</c:formatCode>
                <c:ptCount val="12"/>
                <c:pt idx="0">
                  <c:v>1027</c:v>
                </c:pt>
                <c:pt idx="1">
                  <c:v>911</c:v>
                </c:pt>
                <c:pt idx="2">
                  <c:v>836</c:v>
                </c:pt>
                <c:pt idx="3">
                  <c:v>880</c:v>
                </c:pt>
                <c:pt idx="4">
                  <c:v>894</c:v>
                </c:pt>
                <c:pt idx="5">
                  <c:v>784</c:v>
                </c:pt>
                <c:pt idx="6">
                  <c:v>744</c:v>
                </c:pt>
                <c:pt idx="7">
                  <c:v>927</c:v>
                </c:pt>
                <c:pt idx="8">
                  <c:v>761</c:v>
                </c:pt>
                <c:pt idx="9">
                  <c:v>776</c:v>
                </c:pt>
                <c:pt idx="10">
                  <c:v>599</c:v>
                </c:pt>
                <c:pt idx="11">
                  <c:v>598</c:v>
                </c:pt>
              </c:numCache>
            </c:numRef>
          </c:val>
        </c:ser>
        <c:ser>
          <c:idx val="3"/>
          <c:order val="3"/>
          <c:tx>
            <c:strRef>
              <c:f>Creations!$A$19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Creations!$B$15:$M$15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Creations!$B$19:$M$19</c:f>
              <c:numCache>
                <c:formatCode>General</c:formatCode>
                <c:ptCount val="12"/>
                <c:pt idx="0">
                  <c:v>796</c:v>
                </c:pt>
                <c:pt idx="1">
                  <c:v>795</c:v>
                </c:pt>
                <c:pt idx="2">
                  <c:v>883</c:v>
                </c:pt>
                <c:pt idx="3">
                  <c:v>742</c:v>
                </c:pt>
                <c:pt idx="4">
                  <c:v>882</c:v>
                </c:pt>
                <c:pt idx="5">
                  <c:v>802</c:v>
                </c:pt>
                <c:pt idx="6">
                  <c:v>662</c:v>
                </c:pt>
                <c:pt idx="7">
                  <c:v>804</c:v>
                </c:pt>
                <c:pt idx="8">
                  <c:v>770</c:v>
                </c:pt>
                <c:pt idx="9">
                  <c:v>850</c:v>
                </c:pt>
                <c:pt idx="10">
                  <c:v>556</c:v>
                </c:pt>
                <c:pt idx="11">
                  <c:v>601</c:v>
                </c:pt>
              </c:numCache>
            </c:numRef>
          </c:val>
        </c:ser>
        <c:ser>
          <c:idx val="4"/>
          <c:order val="4"/>
          <c:tx>
            <c:strRef>
              <c:f>Creations!$A$20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Creations!$B$15:$M$15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Creations!$B$20:$M$20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484</c:v>
                </c:pt>
                <c:pt idx="5">
                  <c:v>745</c:v>
                </c:pt>
                <c:pt idx="6">
                  <c:v>607</c:v>
                </c:pt>
                <c:pt idx="7">
                  <c:v>641</c:v>
                </c:pt>
                <c:pt idx="8">
                  <c:v>722</c:v>
                </c:pt>
                <c:pt idx="9">
                  <c:v>727</c:v>
                </c:pt>
                <c:pt idx="10">
                  <c:v>638</c:v>
                </c:pt>
                <c:pt idx="11">
                  <c:v>598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3148416"/>
        <c:axId val="1463152224"/>
      </c:barChart>
      <c:catAx>
        <c:axId val="146314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2224"/>
        <c:crosses val="autoZero"/>
        <c:auto val="1"/>
        <c:lblAlgn val="ctr"/>
        <c:lblOffset val="100"/>
        <c:noMultiLvlLbl val="0"/>
      </c:catAx>
      <c:valAx>
        <c:axId val="146315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4841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1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Creations!$A$23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Creations!$B$22:$M$22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Creations!$B$23:$M$23</c:f>
              <c:numCache>
                <c:formatCode>General</c:formatCode>
                <c:ptCount val="12"/>
                <c:pt idx="0">
                  <c:v>285</c:v>
                </c:pt>
                <c:pt idx="1">
                  <c:v>312</c:v>
                </c:pt>
                <c:pt idx="2">
                  <c:v>321</c:v>
                </c:pt>
                <c:pt idx="3">
                  <c:v>358</c:v>
                </c:pt>
                <c:pt idx="4">
                  <c:v>308</c:v>
                </c:pt>
                <c:pt idx="5">
                  <c:v>286</c:v>
                </c:pt>
                <c:pt idx="6">
                  <c:v>329</c:v>
                </c:pt>
                <c:pt idx="7">
                  <c:v>299</c:v>
                </c:pt>
                <c:pt idx="8">
                  <c:v>296</c:v>
                </c:pt>
                <c:pt idx="9">
                  <c:v>108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strRef>
              <c:f>Creations!$A$24</c:f>
              <c:strCache>
                <c:ptCount val="1"/>
                <c:pt idx="0">
                  <c:v>2014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3000"/>
                    <a:lumMod val="102000"/>
                  </a:schemeClr>
                </a:gs>
                <a:gs pos="50000">
                  <a:schemeClr val="accent2">
                    <a:shade val="100000"/>
                    <a:satMod val="110000"/>
                    <a:lumMod val="100000"/>
                  </a:schemeClr>
                </a:gs>
                <a:gs pos="100000">
                  <a:schemeClr val="accent2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Creations!$B$22:$M$22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Creations!$B$24:$M$24</c:f>
              <c:numCache>
                <c:formatCode>General</c:formatCode>
                <c:ptCount val="12"/>
                <c:pt idx="0">
                  <c:v>300</c:v>
                </c:pt>
                <c:pt idx="1">
                  <c:v>275</c:v>
                </c:pt>
                <c:pt idx="2">
                  <c:v>333</c:v>
                </c:pt>
                <c:pt idx="3">
                  <c:v>318</c:v>
                </c:pt>
                <c:pt idx="4">
                  <c:v>292</c:v>
                </c:pt>
                <c:pt idx="5">
                  <c:v>265</c:v>
                </c:pt>
                <c:pt idx="6">
                  <c:v>248</c:v>
                </c:pt>
                <c:pt idx="7">
                  <c:v>264</c:v>
                </c:pt>
                <c:pt idx="8">
                  <c:v>305</c:v>
                </c:pt>
                <c:pt idx="9">
                  <c:v>225</c:v>
                </c:pt>
                <c:pt idx="10">
                  <c:v>199</c:v>
                </c:pt>
                <c:pt idx="11">
                  <c:v>166</c:v>
                </c:pt>
              </c:numCache>
            </c:numRef>
          </c:val>
        </c:ser>
        <c:ser>
          <c:idx val="2"/>
          <c:order val="2"/>
          <c:tx>
            <c:strRef>
              <c:f>Creations!$A$25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Creations!$B$22:$M$22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Creations!$B$25:$M$25</c:f>
              <c:numCache>
                <c:formatCode>General</c:formatCode>
                <c:ptCount val="12"/>
                <c:pt idx="0">
                  <c:v>296</c:v>
                </c:pt>
                <c:pt idx="1">
                  <c:v>386</c:v>
                </c:pt>
                <c:pt idx="2">
                  <c:v>341</c:v>
                </c:pt>
                <c:pt idx="3">
                  <c:v>372</c:v>
                </c:pt>
                <c:pt idx="4">
                  <c:v>322</c:v>
                </c:pt>
                <c:pt idx="5">
                  <c:v>292</c:v>
                </c:pt>
                <c:pt idx="6">
                  <c:v>251</c:v>
                </c:pt>
                <c:pt idx="7">
                  <c:v>317</c:v>
                </c:pt>
                <c:pt idx="8">
                  <c:v>277</c:v>
                </c:pt>
                <c:pt idx="9">
                  <c:v>284</c:v>
                </c:pt>
                <c:pt idx="10">
                  <c:v>218</c:v>
                </c:pt>
                <c:pt idx="11">
                  <c:v>188</c:v>
                </c:pt>
              </c:numCache>
            </c:numRef>
          </c:val>
        </c:ser>
        <c:ser>
          <c:idx val="3"/>
          <c:order val="3"/>
          <c:tx>
            <c:strRef>
              <c:f>Creations!$A$26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Creations!$B$22:$M$22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Creations!$B$26:$M$26</c:f>
              <c:numCache>
                <c:formatCode>General</c:formatCode>
                <c:ptCount val="12"/>
                <c:pt idx="0">
                  <c:v>341</c:v>
                </c:pt>
                <c:pt idx="1">
                  <c:v>371</c:v>
                </c:pt>
                <c:pt idx="2">
                  <c:v>340</c:v>
                </c:pt>
                <c:pt idx="3">
                  <c:v>318</c:v>
                </c:pt>
                <c:pt idx="4">
                  <c:v>311</c:v>
                </c:pt>
                <c:pt idx="5">
                  <c:v>314</c:v>
                </c:pt>
                <c:pt idx="6">
                  <c:v>275</c:v>
                </c:pt>
                <c:pt idx="7">
                  <c:v>307</c:v>
                </c:pt>
                <c:pt idx="8">
                  <c:v>288</c:v>
                </c:pt>
                <c:pt idx="9">
                  <c:v>303</c:v>
                </c:pt>
                <c:pt idx="10">
                  <c:v>210</c:v>
                </c:pt>
                <c:pt idx="11">
                  <c:v>232</c:v>
                </c:pt>
              </c:numCache>
            </c:numRef>
          </c:val>
        </c:ser>
        <c:ser>
          <c:idx val="4"/>
          <c:order val="4"/>
          <c:tx>
            <c:strRef>
              <c:f>Creations!$A$27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Creations!$B$22:$M$22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Creations!$B$27:$M$27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204</c:v>
                </c:pt>
                <c:pt idx="5">
                  <c:v>300</c:v>
                </c:pt>
                <c:pt idx="6">
                  <c:v>291</c:v>
                </c:pt>
                <c:pt idx="7">
                  <c:v>240</c:v>
                </c:pt>
                <c:pt idx="8">
                  <c:v>325</c:v>
                </c:pt>
                <c:pt idx="9">
                  <c:v>329</c:v>
                </c:pt>
                <c:pt idx="10">
                  <c:v>275</c:v>
                </c:pt>
                <c:pt idx="11">
                  <c:v>207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3147328"/>
        <c:axId val="1463155488"/>
        <c:extLst>
          <c:ext xmlns:c15="http://schemas.microsoft.com/office/drawing/2012/chart" uri="{02D57815-91ED-43cb-92C2-25804820EDAC}">
            <c15:filteredBarSeries>
              <c15:ser>
                <c:idx val="5"/>
                <c:order val="5"/>
                <c:tx>
                  <c:strRef>
                    <c:extLst>
                      <c:ext uri="{02D57815-91ED-43cb-92C2-25804820EDAC}">
                        <c15:formulaRef>
                          <c15:sqref>Creations!$A$28</c15:sqref>
                        </c15:formulaRef>
                      </c:ext>
                    </c:extLst>
                    <c:strCache>
                      <c:ptCount val="1"/>
                      <c:pt idx="0">
                        <c:v>YearFormed 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6">
                          <a:tint val="94000"/>
                          <a:satMod val="103000"/>
                          <a:lumMod val="102000"/>
                        </a:schemeClr>
                      </a:gs>
                      <a:gs pos="50000">
                        <a:schemeClr val="accent6">
                          <a:shade val="100000"/>
                          <a:satMod val="110000"/>
                          <a:lumMod val="100000"/>
                        </a:schemeClr>
                      </a:gs>
                      <a:gs pos="100000">
                        <a:schemeClr val="accent6">
                          <a:shade val="78000"/>
                          <a:satMod val="120000"/>
                          <a:lumMod val="99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Creations!$B$22:$M$22</c15:sqref>
                        </c15:formulaRef>
                      </c:ext>
                    </c:extLst>
                    <c:strCache>
                      <c:ptCount val="12"/>
                      <c:pt idx="0">
                        <c:v>January    </c:v>
                      </c:pt>
                      <c:pt idx="1">
                        <c:v>February   </c:v>
                      </c:pt>
                      <c:pt idx="2">
                        <c:v>March      </c:v>
                      </c:pt>
                      <c:pt idx="3">
                        <c:v>April      </c:v>
                      </c:pt>
                      <c:pt idx="4">
                        <c:v>May        </c:v>
                      </c:pt>
                      <c:pt idx="5">
                        <c:v>June       </c:v>
                      </c:pt>
                      <c:pt idx="6">
                        <c:v>July       </c:v>
                      </c:pt>
                      <c:pt idx="7">
                        <c:v>August     </c:v>
                      </c:pt>
                      <c:pt idx="8">
                        <c:v>September  </c:v>
                      </c:pt>
                      <c:pt idx="9">
                        <c:v>October    </c:v>
                      </c:pt>
                      <c:pt idx="10">
                        <c:v>November   </c:v>
                      </c:pt>
                      <c:pt idx="11">
                        <c:v>December   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Creations!$B$28:$M$28</c15:sqref>
                        </c15:formulaRef>
                      </c:ext>
                    </c:extLst>
                    <c:numCache>
                      <c:formatCode>General</c:formatCode>
                      <c:ptCount val="12"/>
                    </c:numCache>
                  </c:numRef>
                </c:val>
              </c15:ser>
            </c15:filteredBarSeries>
          </c:ext>
        </c:extLst>
      </c:barChart>
      <c:catAx>
        <c:axId val="146314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5488"/>
        <c:crosses val="autoZero"/>
        <c:auto val="1"/>
        <c:lblAlgn val="ctr"/>
        <c:lblOffset val="100"/>
        <c:noMultiLvlLbl val="0"/>
      </c:catAx>
      <c:valAx>
        <c:axId val="1463155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47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en-US"/>
    </a:p>
  </c:txPr>
  <c:externalData r:id="rId3">
    <c:autoUpdate val="1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4.767319660083514E-2"/>
          <c:y val="2.45426088677277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Creations!$A$2</c:f>
              <c:strCache>
                <c:ptCount val="1"/>
                <c:pt idx="0">
                  <c:v>ENTITY TYPE                                       </c:v>
                </c:pt>
              </c:strCache>
            </c:strRef>
          </c:tx>
          <c:spPr>
            <a:solidFill>
              <a:srgbClr val="00B050">
                <a:alpha val="7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Lbls>
            <c:spPr>
              <a:noFill/>
              <a:ln w="12700" cap="flat" cmpd="sng" algn="ctr">
                <a:noFill/>
                <a:round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Creations!$A$3:$A$11</c:f>
              <c:strCache>
                <c:ptCount val="9"/>
                <c:pt idx="0">
                  <c:v>Close Corporation                                 </c:v>
                </c:pt>
                <c:pt idx="1">
                  <c:v>Consumer Cooperative                              </c:v>
                </c:pt>
                <c:pt idx="2">
                  <c:v>Corporation                                       </c:v>
                </c:pt>
                <c:pt idx="3">
                  <c:v>Limited Liability Company                         </c:v>
                </c:pt>
                <c:pt idx="4">
                  <c:v>Limited Liability Partnership                     </c:v>
                </c:pt>
                <c:pt idx="5">
                  <c:v>Municipal Enterprise                              </c:v>
                </c:pt>
                <c:pt idx="6">
                  <c:v>Professional Corporation                          </c:v>
                </c:pt>
                <c:pt idx="7">
                  <c:v>Special Corporation for Municipal Development     </c:v>
                </c:pt>
                <c:pt idx="8">
                  <c:v>Special Employee Owned Corporation                </c:v>
                </c:pt>
              </c:strCache>
            </c:strRef>
          </c:cat>
          <c:val>
            <c:numRef>
              <c:f>Creations!$B$3:$B$11</c:f>
              <c:numCache>
                <c:formatCode>General</c:formatCode>
                <c:ptCount val="9"/>
                <c:pt idx="0">
                  <c:v>4634</c:v>
                </c:pt>
                <c:pt idx="1">
                  <c:v>1</c:v>
                </c:pt>
                <c:pt idx="2">
                  <c:v>37385</c:v>
                </c:pt>
                <c:pt idx="3">
                  <c:v>12581</c:v>
                </c:pt>
                <c:pt idx="4">
                  <c:v>145</c:v>
                </c:pt>
                <c:pt idx="5">
                  <c:v>9</c:v>
                </c:pt>
                <c:pt idx="6">
                  <c:v>2286</c:v>
                </c:pt>
                <c:pt idx="7">
                  <c:v>7</c:v>
                </c:pt>
                <c:pt idx="8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463147872"/>
        <c:axId val="1463153856"/>
      </c:barChart>
      <c:catAx>
        <c:axId val="1463147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3856"/>
        <c:crosses val="autoZero"/>
        <c:auto val="1"/>
        <c:lblAlgn val="ctr"/>
        <c:lblOffset val="100"/>
        <c:noMultiLvlLbl val="0"/>
      </c:catAx>
      <c:valAx>
        <c:axId val="1463153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4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1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/>
              <a:t>AMENDMENTS</a:t>
            </a:r>
            <a:r>
              <a:rPr lang="en-US" baseline="0"/>
              <a:t> - THREE YEARS COMPARISSON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Amendments!$B$43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Amendments!$A$44:$A$57</c:f>
              <c:strCache>
                <c:ptCount val="14"/>
                <c:pt idx="0">
                  <c:v>Capital Stocks                                    </c:v>
                </c:pt>
                <c:pt idx="1">
                  <c:v>Corporate Address Change                          </c:v>
                </c:pt>
                <c:pt idx="2">
                  <c:v>Directors Amendment                               </c:v>
                </c:pt>
                <c:pt idx="3">
                  <c:v>Financial Statement Amendment                     </c:v>
                </c:pt>
                <c:pt idx="4">
                  <c:v>LLP Partners Amendment                            </c:v>
                </c:pt>
                <c:pt idx="5">
                  <c:v>Name Change Amendment                             </c:v>
                </c:pt>
                <c:pt idx="6">
                  <c:v>Name Reservation                                  </c:v>
                </c:pt>
                <c:pt idx="7">
                  <c:v>Other Amendment                                   </c:v>
                </c:pt>
                <c:pt idx="8">
                  <c:v>Profit Type Amendment                             </c:v>
                </c:pt>
                <c:pt idx="9">
                  <c:v>Purpose Amendment                                 </c:v>
                </c:pt>
                <c:pt idx="10">
                  <c:v>Resident Agent Amendment                          </c:v>
                </c:pt>
                <c:pt idx="11">
                  <c:v>Resident Agent Resignation with Successor         </c:v>
                </c:pt>
                <c:pt idx="12">
                  <c:v>Resident Agent Resignation Without Successor      </c:v>
                </c:pt>
                <c:pt idx="13">
                  <c:v>Terms of Existence Amendment                      </c:v>
                </c:pt>
              </c:strCache>
            </c:strRef>
          </c:cat>
          <c:val>
            <c:numRef>
              <c:f>Amendments!$B$44:$B$57</c:f>
              <c:numCache>
                <c:formatCode>_(* #,##0_);_(* \(#,##0\);_(* "-"??_);_(@_)</c:formatCode>
                <c:ptCount val="14"/>
                <c:pt idx="0">
                  <c:v>39</c:v>
                </c:pt>
                <c:pt idx="1">
                  <c:v>360</c:v>
                </c:pt>
                <c:pt idx="2">
                  <c:v>122</c:v>
                </c:pt>
                <c:pt idx="3">
                  <c:v>23</c:v>
                </c:pt>
                <c:pt idx="4" formatCode="General">
                  <c:v>0</c:v>
                </c:pt>
                <c:pt idx="5">
                  <c:v>402</c:v>
                </c:pt>
                <c:pt idx="6" formatCode="General">
                  <c:v>0</c:v>
                </c:pt>
                <c:pt idx="7">
                  <c:v>179</c:v>
                </c:pt>
                <c:pt idx="8">
                  <c:v>13</c:v>
                </c:pt>
                <c:pt idx="9">
                  <c:v>188</c:v>
                </c:pt>
                <c:pt idx="10">
                  <c:v>1076</c:v>
                </c:pt>
                <c:pt idx="11">
                  <c:v>68</c:v>
                </c:pt>
                <c:pt idx="12">
                  <c:v>15</c:v>
                </c:pt>
                <c:pt idx="13">
                  <c:v>44</c:v>
                </c:pt>
              </c:numCache>
            </c:numRef>
          </c:val>
        </c:ser>
        <c:ser>
          <c:idx val="1"/>
          <c:order val="1"/>
          <c:tx>
            <c:strRef>
              <c:f>Amendments!$C$43</c:f>
              <c:strCache>
                <c:ptCount val="1"/>
                <c:pt idx="0">
                  <c:v>2014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Amendments!$A$44:$A$57</c:f>
              <c:strCache>
                <c:ptCount val="14"/>
                <c:pt idx="0">
                  <c:v>Capital Stocks                                    </c:v>
                </c:pt>
                <c:pt idx="1">
                  <c:v>Corporate Address Change                          </c:v>
                </c:pt>
                <c:pt idx="2">
                  <c:v>Directors Amendment                               </c:v>
                </c:pt>
                <c:pt idx="3">
                  <c:v>Financial Statement Amendment                     </c:v>
                </c:pt>
                <c:pt idx="4">
                  <c:v>LLP Partners Amendment                            </c:v>
                </c:pt>
                <c:pt idx="5">
                  <c:v>Name Change Amendment                             </c:v>
                </c:pt>
                <c:pt idx="6">
                  <c:v>Name Reservation                                  </c:v>
                </c:pt>
                <c:pt idx="7">
                  <c:v>Other Amendment                                   </c:v>
                </c:pt>
                <c:pt idx="8">
                  <c:v>Profit Type Amendment                             </c:v>
                </c:pt>
                <c:pt idx="9">
                  <c:v>Purpose Amendment                                 </c:v>
                </c:pt>
                <c:pt idx="10">
                  <c:v>Resident Agent Amendment                          </c:v>
                </c:pt>
                <c:pt idx="11">
                  <c:v>Resident Agent Resignation with Successor         </c:v>
                </c:pt>
                <c:pt idx="12">
                  <c:v>Resident Agent Resignation Without Successor      </c:v>
                </c:pt>
                <c:pt idx="13">
                  <c:v>Terms of Existence Amendment                      </c:v>
                </c:pt>
              </c:strCache>
            </c:strRef>
          </c:cat>
          <c:val>
            <c:numRef>
              <c:f>Amendments!$C$44:$C$57</c:f>
              <c:numCache>
                <c:formatCode>_(* #,##0_);_(* \(#,##0\);_(* "-"??_);_(@_)</c:formatCode>
                <c:ptCount val="14"/>
                <c:pt idx="0">
                  <c:v>175</c:v>
                </c:pt>
                <c:pt idx="1">
                  <c:v>1778</c:v>
                </c:pt>
                <c:pt idx="2">
                  <c:v>1630</c:v>
                </c:pt>
                <c:pt idx="3">
                  <c:v>160</c:v>
                </c:pt>
                <c:pt idx="4">
                  <c:v>7</c:v>
                </c:pt>
                <c:pt idx="5">
                  <c:v>789</c:v>
                </c:pt>
                <c:pt idx="6">
                  <c:v>1346</c:v>
                </c:pt>
                <c:pt idx="7">
                  <c:v>824</c:v>
                </c:pt>
                <c:pt idx="8">
                  <c:v>48</c:v>
                </c:pt>
                <c:pt idx="9">
                  <c:v>553</c:v>
                </c:pt>
                <c:pt idx="10">
                  <c:v>2118</c:v>
                </c:pt>
                <c:pt idx="11">
                  <c:v>246</c:v>
                </c:pt>
                <c:pt idx="12">
                  <c:v>30</c:v>
                </c:pt>
                <c:pt idx="13">
                  <c:v>24</c:v>
                </c:pt>
              </c:numCache>
            </c:numRef>
          </c:val>
        </c:ser>
        <c:ser>
          <c:idx val="2"/>
          <c:order val="2"/>
          <c:tx>
            <c:strRef>
              <c:f>Amendments!$D$43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Amendments!$A$44:$A$57</c:f>
              <c:strCache>
                <c:ptCount val="14"/>
                <c:pt idx="0">
                  <c:v>Capital Stocks                                    </c:v>
                </c:pt>
                <c:pt idx="1">
                  <c:v>Corporate Address Change                          </c:v>
                </c:pt>
                <c:pt idx="2">
                  <c:v>Directors Amendment                               </c:v>
                </c:pt>
                <c:pt idx="3">
                  <c:v>Financial Statement Amendment                     </c:v>
                </c:pt>
                <c:pt idx="4">
                  <c:v>LLP Partners Amendment                            </c:v>
                </c:pt>
                <c:pt idx="5">
                  <c:v>Name Change Amendment                             </c:v>
                </c:pt>
                <c:pt idx="6">
                  <c:v>Name Reservation                                  </c:v>
                </c:pt>
                <c:pt idx="7">
                  <c:v>Other Amendment                                   </c:v>
                </c:pt>
                <c:pt idx="8">
                  <c:v>Profit Type Amendment                             </c:v>
                </c:pt>
                <c:pt idx="9">
                  <c:v>Purpose Amendment                                 </c:v>
                </c:pt>
                <c:pt idx="10">
                  <c:v>Resident Agent Amendment                          </c:v>
                </c:pt>
                <c:pt idx="11">
                  <c:v>Resident Agent Resignation with Successor         </c:v>
                </c:pt>
                <c:pt idx="12">
                  <c:v>Resident Agent Resignation Without Successor      </c:v>
                </c:pt>
                <c:pt idx="13">
                  <c:v>Terms of Existence Amendment                      </c:v>
                </c:pt>
              </c:strCache>
            </c:strRef>
          </c:cat>
          <c:val>
            <c:numRef>
              <c:f>Amendments!$D$44:$D$57</c:f>
              <c:numCache>
                <c:formatCode>General</c:formatCode>
                <c:ptCount val="14"/>
                <c:pt idx="0">
                  <c:v>59</c:v>
                </c:pt>
                <c:pt idx="1">
                  <c:v>1037</c:v>
                </c:pt>
                <c:pt idx="2">
                  <c:v>1211</c:v>
                </c:pt>
                <c:pt idx="3">
                  <c:v>114</c:v>
                </c:pt>
                <c:pt idx="4">
                  <c:v>11</c:v>
                </c:pt>
                <c:pt idx="5">
                  <c:v>541</c:v>
                </c:pt>
                <c:pt idx="6">
                  <c:v>1551</c:v>
                </c:pt>
                <c:pt idx="7">
                  <c:v>359</c:v>
                </c:pt>
                <c:pt idx="8">
                  <c:v>50</c:v>
                </c:pt>
                <c:pt idx="9">
                  <c:v>252</c:v>
                </c:pt>
                <c:pt idx="10">
                  <c:v>1447</c:v>
                </c:pt>
                <c:pt idx="11">
                  <c:v>111</c:v>
                </c:pt>
                <c:pt idx="12">
                  <c:v>33</c:v>
                </c:pt>
                <c:pt idx="1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1463157664"/>
        <c:axId val="1463154400"/>
      </c:barChart>
      <c:catAx>
        <c:axId val="146315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4400"/>
        <c:crosses val="autoZero"/>
        <c:auto val="1"/>
        <c:lblAlgn val="ctr"/>
        <c:lblOffset val="100"/>
        <c:noMultiLvlLbl val="0"/>
      </c:catAx>
      <c:valAx>
        <c:axId val="1463154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16000">
          <a:schemeClr val="tx1"/>
        </a:gs>
        <a:gs pos="70000">
          <a:schemeClr val="accent1">
            <a:lumMod val="95000"/>
            <a:lumOff val="5000"/>
          </a:schemeClr>
        </a:gs>
        <a:gs pos="100000">
          <a:schemeClr val="accent1">
            <a:lumMod val="60000"/>
          </a:schemeClr>
        </a:gs>
      </a:gsLst>
      <a:lin ang="5400000" scaled="0"/>
      <a:tileRect/>
    </a:gradFill>
    <a:ln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Status Change Transactions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 dirty="0" smtClean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831082119305988E-2"/>
          <c:y val="0.13555557279669161"/>
          <c:w val="0.89158347767916679"/>
          <c:h val="0.69116760535663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Others!$B$13</c:f>
              <c:strCache>
                <c:ptCount val="1"/>
                <c:pt idx="0">
                  <c:v>2013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Others!$A$14:$A$17</c:f>
              <c:strCache>
                <c:ptCount val="4"/>
                <c:pt idx="0">
                  <c:v>Conversion                                        </c:v>
                </c:pt>
                <c:pt idx="1">
                  <c:v>Dissolve                                          </c:v>
                </c:pt>
                <c:pt idx="2">
                  <c:v>LLP Renewal                                       </c:v>
                </c:pt>
                <c:pt idx="3">
                  <c:v>Restoration                                       </c:v>
                </c:pt>
              </c:strCache>
            </c:strRef>
          </c:cat>
          <c:val>
            <c:numRef>
              <c:f>Others!$B$14:$B$17</c:f>
              <c:numCache>
                <c:formatCode>_(* #,##0_);_(* \(#,##0\);_(* "-"??_);_(@_)</c:formatCode>
                <c:ptCount val="4"/>
                <c:pt idx="0" formatCode="General">
                  <c:v>0</c:v>
                </c:pt>
                <c:pt idx="1">
                  <c:v>277</c:v>
                </c:pt>
                <c:pt idx="2">
                  <c:v>1</c:v>
                </c:pt>
                <c:pt idx="3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Others!$C$13</c:f>
              <c:strCache>
                <c:ptCount val="1"/>
                <c:pt idx="0">
                  <c:v>2014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Others!$A$14:$A$17</c:f>
              <c:strCache>
                <c:ptCount val="4"/>
                <c:pt idx="0">
                  <c:v>Conversion                                        </c:v>
                </c:pt>
                <c:pt idx="1">
                  <c:v>Dissolve                                          </c:v>
                </c:pt>
                <c:pt idx="2">
                  <c:v>LLP Renewal                                       </c:v>
                </c:pt>
                <c:pt idx="3">
                  <c:v>Restoration                                       </c:v>
                </c:pt>
              </c:strCache>
            </c:strRef>
          </c:cat>
          <c:val>
            <c:numRef>
              <c:f>Others!$C$14:$C$17</c:f>
              <c:numCache>
                <c:formatCode>_(* #,##0_);_(* \(#,##0\);_(* "-"??_);_(@_)</c:formatCode>
                <c:ptCount val="4"/>
                <c:pt idx="0">
                  <c:v>35</c:v>
                </c:pt>
                <c:pt idx="1">
                  <c:v>2495</c:v>
                </c:pt>
                <c:pt idx="2">
                  <c:v>11</c:v>
                </c:pt>
                <c:pt idx="3">
                  <c:v>183</c:v>
                </c:pt>
              </c:numCache>
            </c:numRef>
          </c:val>
        </c:ser>
        <c:ser>
          <c:idx val="2"/>
          <c:order val="2"/>
          <c:tx>
            <c:strRef>
              <c:f>Others!$D$13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Others!$A$14:$A$17</c:f>
              <c:strCache>
                <c:ptCount val="4"/>
                <c:pt idx="0">
                  <c:v>Conversion                                        </c:v>
                </c:pt>
                <c:pt idx="1">
                  <c:v>Dissolve                                          </c:v>
                </c:pt>
                <c:pt idx="2">
                  <c:v>LLP Renewal                                       </c:v>
                </c:pt>
                <c:pt idx="3">
                  <c:v>Restoration                                       </c:v>
                </c:pt>
              </c:strCache>
            </c:strRef>
          </c:cat>
          <c:val>
            <c:numRef>
              <c:f>Others!$D$14:$D$17</c:f>
              <c:numCache>
                <c:formatCode>_(* #,##0_);_(* \(#,##0\);_(* "-"??_);_(@_)</c:formatCode>
                <c:ptCount val="4"/>
                <c:pt idx="0">
                  <c:v>178</c:v>
                </c:pt>
                <c:pt idx="1">
                  <c:v>1844</c:v>
                </c:pt>
                <c:pt idx="2">
                  <c:v>30</c:v>
                </c:pt>
                <c:pt idx="3">
                  <c:v>334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3158208"/>
        <c:axId val="1463151680"/>
      </c:barChart>
      <c:catAx>
        <c:axId val="146315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1680"/>
        <c:crosses val="autoZero"/>
        <c:auto val="1"/>
        <c:lblAlgn val="ctr"/>
        <c:lblOffset val="100"/>
        <c:noMultiLvlLbl val="0"/>
      </c:catAx>
      <c:valAx>
        <c:axId val="1463151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58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16000">
          <a:schemeClr val="tx1"/>
        </a:gs>
        <a:gs pos="68000">
          <a:schemeClr val="accent5">
            <a:lumMod val="60000"/>
            <a:lumOff val="40000"/>
          </a:schemeClr>
        </a:gs>
        <a:gs pos="99000">
          <a:schemeClr val="accent5">
            <a:lumMod val="7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  <a:tileRect/>
    </a:gradFill>
    <a:ln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0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0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Certificates </a:t>
            </a:r>
            <a:r>
              <a:rPr lang="en-US" sz="20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of Good Standing by Month – Last </a:t>
            </a:r>
            <a:r>
              <a:rPr lang="en-US" sz="20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5 </a:t>
            </a:r>
            <a:r>
              <a:rPr lang="en-US" sz="20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Years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000" b="1" i="0" u="none" strike="noStrike" kern="1200" cap="all" spc="150" baseline="0" dirty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Certificates!$B$6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Certificates!$C$6:$N$6</c:f>
              <c:numCache>
                <c:formatCode>General</c:formatCode>
                <c:ptCount val="12"/>
                <c:pt idx="0">
                  <c:v>1893</c:v>
                </c:pt>
                <c:pt idx="1">
                  <c:v>2426</c:v>
                </c:pt>
                <c:pt idx="2">
                  <c:v>3023</c:v>
                </c:pt>
                <c:pt idx="3">
                  <c:v>3991</c:v>
                </c:pt>
                <c:pt idx="4">
                  <c:v>2610</c:v>
                </c:pt>
                <c:pt idx="5">
                  <c:v>3323</c:v>
                </c:pt>
                <c:pt idx="6">
                  <c:v>2500</c:v>
                </c:pt>
                <c:pt idx="7">
                  <c:v>2211</c:v>
                </c:pt>
                <c:pt idx="8">
                  <c:v>2434</c:v>
                </c:pt>
                <c:pt idx="9">
                  <c:v>603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strRef>
              <c:f>Certificates!$B$7</c:f>
              <c:strCache>
                <c:ptCount val="1"/>
                <c:pt idx="0">
                  <c:v>2014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Certificates!$C$7:$N$7</c:f>
              <c:numCache>
                <c:formatCode>General</c:formatCode>
                <c:ptCount val="12"/>
                <c:pt idx="0">
                  <c:v>1677</c:v>
                </c:pt>
                <c:pt idx="1">
                  <c:v>2009</c:v>
                </c:pt>
                <c:pt idx="2">
                  <c:v>2753</c:v>
                </c:pt>
                <c:pt idx="3">
                  <c:v>3935</c:v>
                </c:pt>
                <c:pt idx="4">
                  <c:v>2403</c:v>
                </c:pt>
                <c:pt idx="5">
                  <c:v>2642</c:v>
                </c:pt>
                <c:pt idx="6">
                  <c:v>2039</c:v>
                </c:pt>
                <c:pt idx="7">
                  <c:v>1963</c:v>
                </c:pt>
                <c:pt idx="8">
                  <c:v>2348</c:v>
                </c:pt>
                <c:pt idx="9">
                  <c:v>2052</c:v>
                </c:pt>
                <c:pt idx="10">
                  <c:v>1477</c:v>
                </c:pt>
                <c:pt idx="11">
                  <c:v>1582</c:v>
                </c:pt>
              </c:numCache>
            </c:numRef>
          </c:val>
        </c:ser>
        <c:ser>
          <c:idx val="2"/>
          <c:order val="2"/>
          <c:tx>
            <c:strRef>
              <c:f>Certificates!$B$8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Certificates!$C$8:$N$8</c:f>
              <c:numCache>
                <c:formatCode>General</c:formatCode>
                <c:ptCount val="12"/>
                <c:pt idx="0">
                  <c:v>1583</c:v>
                </c:pt>
                <c:pt idx="1">
                  <c:v>1857</c:v>
                </c:pt>
                <c:pt idx="2">
                  <c:v>2097</c:v>
                </c:pt>
                <c:pt idx="3">
                  <c:v>3255</c:v>
                </c:pt>
                <c:pt idx="4">
                  <c:v>2501</c:v>
                </c:pt>
                <c:pt idx="5">
                  <c:v>2082</c:v>
                </c:pt>
                <c:pt idx="6">
                  <c:v>1651</c:v>
                </c:pt>
                <c:pt idx="7">
                  <c:v>1958</c:v>
                </c:pt>
                <c:pt idx="8">
                  <c:v>1662</c:v>
                </c:pt>
                <c:pt idx="9">
                  <c:v>1751</c:v>
                </c:pt>
                <c:pt idx="10">
                  <c:v>1446</c:v>
                </c:pt>
                <c:pt idx="11">
                  <c:v>1344</c:v>
                </c:pt>
              </c:numCache>
            </c:numRef>
          </c:val>
        </c:ser>
        <c:ser>
          <c:idx val="3"/>
          <c:order val="3"/>
          <c:tx>
            <c:strRef>
              <c:f>Certificates!$B$9</c:f>
              <c:strCache>
                <c:ptCount val="1"/>
                <c:pt idx="0">
                  <c:v>2012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Certificates!$C$9:$N$9</c:f>
              <c:numCache>
                <c:formatCode>General</c:formatCode>
                <c:ptCount val="12"/>
                <c:pt idx="0">
                  <c:v>915</c:v>
                </c:pt>
                <c:pt idx="1">
                  <c:v>1281</c:v>
                </c:pt>
                <c:pt idx="2">
                  <c:v>1561</c:v>
                </c:pt>
                <c:pt idx="3">
                  <c:v>1967</c:v>
                </c:pt>
                <c:pt idx="4">
                  <c:v>2003</c:v>
                </c:pt>
                <c:pt idx="5">
                  <c:v>2355</c:v>
                </c:pt>
                <c:pt idx="6">
                  <c:v>1354</c:v>
                </c:pt>
                <c:pt idx="7">
                  <c:v>1648</c:v>
                </c:pt>
                <c:pt idx="8">
                  <c:v>1534</c:v>
                </c:pt>
                <c:pt idx="9">
                  <c:v>1639</c:v>
                </c:pt>
                <c:pt idx="10">
                  <c:v>1141</c:v>
                </c:pt>
                <c:pt idx="11">
                  <c:v>1156</c:v>
                </c:pt>
              </c:numCache>
            </c:numRef>
          </c:val>
        </c:ser>
        <c:ser>
          <c:idx val="4"/>
          <c:order val="4"/>
          <c:tx>
            <c:strRef>
              <c:f>Certificates!$B$10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Certificates!$C$10:$N$10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222</c:v>
                </c:pt>
                <c:pt idx="3">
                  <c:v>345</c:v>
                </c:pt>
                <c:pt idx="4">
                  <c:v>409</c:v>
                </c:pt>
                <c:pt idx="5">
                  <c:v>443</c:v>
                </c:pt>
                <c:pt idx="6">
                  <c:v>362</c:v>
                </c:pt>
                <c:pt idx="7">
                  <c:v>384</c:v>
                </c:pt>
                <c:pt idx="8">
                  <c:v>411</c:v>
                </c:pt>
                <c:pt idx="9">
                  <c:v>481</c:v>
                </c:pt>
                <c:pt idx="10">
                  <c:v>692</c:v>
                </c:pt>
                <c:pt idx="11">
                  <c:v>860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3144608"/>
        <c:axId val="1463145696"/>
      </c:barChart>
      <c:catAx>
        <c:axId val="146314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45696"/>
        <c:crosses val="autoZero"/>
        <c:auto val="1"/>
        <c:lblAlgn val="ctr"/>
        <c:lblOffset val="100"/>
        <c:noMultiLvlLbl val="0"/>
      </c:catAx>
      <c:valAx>
        <c:axId val="1463145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314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16000">
          <a:schemeClr val="tx1"/>
        </a:gs>
        <a:gs pos="68000">
          <a:schemeClr val="accent5">
            <a:lumMod val="60000"/>
            <a:lumOff val="40000"/>
          </a:schemeClr>
        </a:gs>
        <a:gs pos="99000">
          <a:schemeClr val="accent5">
            <a:lumMod val="7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  <a:tileRect/>
    </a:gradFill>
    <a:ln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2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Certificates </a:t>
            </a:r>
            <a:r>
              <a:rPr lang="en-US" sz="22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of Existence by Month – Last </a:t>
            </a:r>
            <a:r>
              <a: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3 </a:t>
            </a:r>
            <a:r>
              <a:rPr lang="en-US" sz="22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Years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 dirty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Certificates!$B$3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Certificates!$C$3:$N$3</c:f>
              <c:numCache>
                <c:formatCode>General</c:formatCode>
                <c:ptCount val="12"/>
                <c:pt idx="0">
                  <c:v>503</c:v>
                </c:pt>
                <c:pt idx="1">
                  <c:v>771</c:v>
                </c:pt>
                <c:pt idx="2">
                  <c:v>766</c:v>
                </c:pt>
                <c:pt idx="3">
                  <c:v>791</c:v>
                </c:pt>
                <c:pt idx="4">
                  <c:v>603</c:v>
                </c:pt>
                <c:pt idx="5">
                  <c:v>833</c:v>
                </c:pt>
                <c:pt idx="6">
                  <c:v>768</c:v>
                </c:pt>
                <c:pt idx="7">
                  <c:v>597</c:v>
                </c:pt>
                <c:pt idx="8">
                  <c:v>712</c:v>
                </c:pt>
                <c:pt idx="9">
                  <c:v>184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strRef>
              <c:f>Certificates!$B$4</c:f>
              <c:strCache>
                <c:ptCount val="1"/>
                <c:pt idx="0">
                  <c:v>2014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Certificates!$C$4:$N$4</c:f>
              <c:numCache>
                <c:formatCode>General</c:formatCode>
                <c:ptCount val="12"/>
                <c:pt idx="0">
                  <c:v>481</c:v>
                </c:pt>
                <c:pt idx="1">
                  <c:v>607</c:v>
                </c:pt>
                <c:pt idx="2">
                  <c:v>821</c:v>
                </c:pt>
                <c:pt idx="3">
                  <c:v>961</c:v>
                </c:pt>
                <c:pt idx="4">
                  <c:v>668</c:v>
                </c:pt>
                <c:pt idx="5">
                  <c:v>890</c:v>
                </c:pt>
                <c:pt idx="6">
                  <c:v>544</c:v>
                </c:pt>
                <c:pt idx="7">
                  <c:v>537</c:v>
                </c:pt>
                <c:pt idx="8">
                  <c:v>510</c:v>
                </c:pt>
                <c:pt idx="9">
                  <c:v>568</c:v>
                </c:pt>
                <c:pt idx="10">
                  <c:v>398</c:v>
                </c:pt>
                <c:pt idx="11">
                  <c:v>389</c:v>
                </c:pt>
              </c:numCache>
            </c:numRef>
          </c:val>
        </c:ser>
        <c:ser>
          <c:idx val="2"/>
          <c:order val="2"/>
          <c:tx>
            <c:strRef>
              <c:f>Certificates!$B$5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Certificates!$C$2:$N$2</c:f>
              <c:strCache>
                <c:ptCount val="12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</c:strCache>
            </c:strRef>
          </c:cat>
          <c:val>
            <c:numRef>
              <c:f>Certificates!$C$5:$N$5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170</c:v>
                </c:pt>
                <c:pt idx="3">
                  <c:v>571</c:v>
                </c:pt>
                <c:pt idx="4">
                  <c:v>540</c:v>
                </c:pt>
                <c:pt idx="5">
                  <c:v>443</c:v>
                </c:pt>
                <c:pt idx="6">
                  <c:v>359</c:v>
                </c:pt>
                <c:pt idx="7">
                  <c:v>435</c:v>
                </c:pt>
                <c:pt idx="8">
                  <c:v>428</c:v>
                </c:pt>
                <c:pt idx="9">
                  <c:v>424</c:v>
                </c:pt>
                <c:pt idx="10">
                  <c:v>340</c:v>
                </c:pt>
                <c:pt idx="11">
                  <c:v>345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4206672"/>
        <c:axId val="1464205584"/>
      </c:barChart>
      <c:catAx>
        <c:axId val="146420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4205584"/>
        <c:crosses val="autoZero"/>
        <c:auto val="1"/>
        <c:lblAlgn val="ctr"/>
        <c:lblOffset val="100"/>
        <c:noMultiLvlLbl val="0"/>
      </c:catAx>
      <c:valAx>
        <c:axId val="1464205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4206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16000">
          <a:schemeClr val="tx1"/>
        </a:gs>
        <a:gs pos="68000">
          <a:schemeClr val="accent5">
            <a:lumMod val="60000"/>
            <a:lumOff val="40000"/>
          </a:schemeClr>
        </a:gs>
        <a:gs pos="99000">
          <a:schemeClr val="accent5">
            <a:lumMod val="7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  <a:tileRect/>
    </a:gradFill>
    <a:ln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78887962372922E-2"/>
          <c:y val="0.13596065634639273"/>
          <c:w val="0.94061473426876163"/>
          <c:h val="0.8162917082893608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'Hours-Comparison'!$B$3</c:f>
              <c:strCache>
                <c:ptCount val="1"/>
                <c:pt idx="0">
                  <c:v>WORK-HOURS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prst="relaxedInset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('Hours-Comparison'!$A$3,'Hours-Comparison'!$A$5,'Hours-Comparison'!$A$7,'Hours-Comparison'!$A$9,'Hours-Comparison'!$A$11)</c:f>
              <c:strCache>
                <c:ptCount val="5"/>
                <c:pt idx="0">
                  <c:v>AMENDMENTS        </c:v>
                </c:pt>
                <c:pt idx="1">
                  <c:v>ANNUAL REPORT/DUE </c:v>
                </c:pt>
                <c:pt idx="2">
                  <c:v>CERTIFICATES      </c:v>
                </c:pt>
                <c:pt idx="3">
                  <c:v>NEW CREATIONS     </c:v>
                </c:pt>
                <c:pt idx="4">
                  <c:v>OTHER TRANSACTIONS</c:v>
                </c:pt>
              </c:strCache>
            </c:strRef>
          </c:cat>
          <c:val>
            <c:numRef>
              <c:f>('Hours-Comparison'!$C$3,'Hours-Comparison'!$C$5,'Hours-Comparison'!$C$7,'Hours-Comparison'!$C$9,'Hours-Comparison'!$C$11)</c:f>
              <c:numCache>
                <c:formatCode>General</c:formatCode>
                <c:ptCount val="5"/>
                <c:pt idx="0">
                  <c:v>25701</c:v>
                </c:pt>
                <c:pt idx="1">
                  <c:v>272949</c:v>
                </c:pt>
                <c:pt idx="2">
                  <c:v>100653</c:v>
                </c:pt>
                <c:pt idx="3">
                  <c:v>43315</c:v>
                </c:pt>
                <c:pt idx="4">
                  <c:v>4383</c:v>
                </c:pt>
              </c:numCache>
            </c:numRef>
          </c:val>
        </c:ser>
        <c:ser>
          <c:idx val="1"/>
          <c:order val="1"/>
          <c:tx>
            <c:strRef>
              <c:f>'Hours-Comparison'!$B$4</c:f>
              <c:strCache>
                <c:ptCount val="1"/>
                <c:pt idx="0">
                  <c:v>OFF-HOURS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('Hours-Comparison'!$C$4,'Hours-Comparison'!$C$6,'Hours-Comparison'!$C$8,'Hours-Comparison'!$C$10,'Hours-Comparison'!$C$12)</c:f>
              <c:numCache>
                <c:formatCode>General</c:formatCode>
                <c:ptCount val="5"/>
                <c:pt idx="0">
                  <c:v>7348</c:v>
                </c:pt>
                <c:pt idx="1">
                  <c:v>109215</c:v>
                </c:pt>
                <c:pt idx="2">
                  <c:v>15554</c:v>
                </c:pt>
                <c:pt idx="3">
                  <c:v>14331</c:v>
                </c:pt>
                <c:pt idx="4">
                  <c:v>1005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4197424"/>
        <c:axId val="1464207760"/>
      </c:barChart>
      <c:catAx>
        <c:axId val="146419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4207760"/>
        <c:crosses val="autoZero"/>
        <c:auto val="1"/>
        <c:lblAlgn val="ctr"/>
        <c:lblOffset val="100"/>
        <c:noMultiLvlLbl val="0"/>
      </c:catAx>
      <c:valAx>
        <c:axId val="1464207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4197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16000">
          <a:schemeClr val="tx1"/>
        </a:gs>
        <a:gs pos="68000">
          <a:schemeClr val="accent5">
            <a:lumMod val="60000"/>
            <a:lumOff val="40000"/>
          </a:schemeClr>
        </a:gs>
        <a:gs pos="99000">
          <a:schemeClr val="accent5">
            <a:lumMod val="7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  <a:tileRect/>
    </a:gradFill>
    <a:ln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200" b="1" i="0" u="none" strike="noStrike" kern="1200" cap="all" spc="150" baseline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2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Summary of 2014 Filings - </a:t>
            </a:r>
            <a:r>
              <a: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OCTOBER </a:t>
            </a:r>
            <a:r>
              <a:rPr lang="en-US" sz="22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2015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9"/>
          <c:order val="9"/>
          <c:tx>
            <c:strRef>
              <c:f>FilingSeason!$K$30</c:f>
              <c:strCache>
                <c:ptCount val="1"/>
                <c:pt idx="0">
                  <c:v>October    </c:v>
                </c:pt>
              </c:strCache>
              <c:extLst xmlns:c15="http://schemas.microsoft.com/office/drawing/2012/chart"/>
            </c:strRef>
          </c:tx>
          <c:spPr>
            <a:gradFill>
              <a:gsLst>
                <a:gs pos="0">
                  <a:schemeClr val="accent1">
                    <a:lumMod val="80000"/>
                  </a:schemeClr>
                </a:gs>
                <a:gs pos="100000">
                  <a:schemeClr val="accent1">
                    <a:lumMod val="80000"/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FilingSeason!$A$31:$A$33</c:f>
              <c:strCache>
                <c:ptCount val="3"/>
                <c:pt idx="0">
                  <c:v>For-Profit</c:v>
                </c:pt>
                <c:pt idx="1">
                  <c:v>Non-Profit</c:v>
                </c:pt>
                <c:pt idx="2">
                  <c:v>LLC</c:v>
                </c:pt>
              </c:strCache>
              <c:extLst xmlns:c15="http://schemas.microsoft.com/office/drawing/2012/chart"/>
            </c:strRef>
          </c:cat>
          <c:val>
            <c:numRef>
              <c:f>FilingSeason!$K$31:$K$33</c:f>
              <c:numCache>
                <c:formatCode>_(* #,##0_);_(* \(#,##0\);_(* "-"??_);_(@_)</c:formatCode>
                <c:ptCount val="3"/>
                <c:pt idx="0">
                  <c:v>37</c:v>
                </c:pt>
                <c:pt idx="1">
                  <c:v>35</c:v>
                </c:pt>
                <c:pt idx="2">
                  <c:v>5</c:v>
                </c:pt>
              </c:numCache>
              <c:extLst xmlns:c15="http://schemas.microsoft.com/office/drawing/2012/chart"/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410118208"/>
        <c:axId val="1410122016"/>
        <c:extLst>
          <c:ext xmlns:c15="http://schemas.microsoft.com/office/drawing/2012/chart" uri="{02D57815-91ED-43cb-92C2-25804820EDAC}">
            <c15:filteredBarSeries>
              <c15:ser>
                <c:idx val="1"/>
                <c:order val="0"/>
                <c:tx>
                  <c:strRef>
                    <c:extLst>
                      <c:ext uri="{02D57815-91ED-43cb-92C2-25804820EDAC}">
                        <c15:formulaRef>
                          <c15:sqref>FilingSeason!$B$30</c15:sqref>
                        </c15:formulaRef>
                      </c:ext>
                    </c:extLst>
                    <c:strCache>
                      <c:ptCount val="1"/>
                      <c:pt idx="0">
                        <c:v>January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FilingSeason!$B$31:$B$33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167</c:v>
                      </c:pt>
                      <c:pt idx="1">
                        <c:v>176</c:v>
                      </c:pt>
                      <c:pt idx="2">
                        <c:v>104</c:v>
                      </c:pt>
                    </c:numCache>
                  </c:numRef>
                </c:val>
              </c15:ser>
            </c15:filteredBarSeries>
            <c15:filteredBarSeries>
              <c15:ser>
                <c:idx val="0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FilingSeason!$C$30</c15:sqref>
                        </c15:formulaRef>
                      </c:ext>
                    </c:extLst>
                    <c:strCache>
                      <c:ptCount val="1"/>
                      <c:pt idx="0">
                        <c:v>February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FilingSeason!$C$31:$C$33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447</c:v>
                      </c:pt>
                      <c:pt idx="1">
                        <c:v>364</c:v>
                      </c:pt>
                      <c:pt idx="2">
                        <c:v>332</c:v>
                      </c:pt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FilingSeason!$D$30</c15:sqref>
                        </c15:formulaRef>
                      </c:ext>
                    </c:extLst>
                    <c:strCache>
                      <c:ptCount val="1"/>
                      <c:pt idx="0">
                        <c:v>March  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FilingSeason!$D$31:$D$33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6077</c:v>
                      </c:pt>
                      <c:pt idx="1">
                        <c:v>1685</c:v>
                      </c:pt>
                      <c:pt idx="2">
                        <c:v>1748</c:v>
                      </c:pt>
                    </c:numCache>
                  </c:numRef>
                </c:val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FilingSeason!$E$30</c15:sqref>
                        </c15:formulaRef>
                      </c:ext>
                    </c:extLst>
                    <c:strCache>
                      <c:ptCount val="1"/>
                      <c:pt idx="0">
                        <c:v>April  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1">
                          <a:lumMod val="60000"/>
                        </a:schemeClr>
                      </a:gs>
                      <a:gs pos="100000">
                        <a:schemeClr val="accent1">
                          <a:lumMod val="6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FilingSeason!$E$31:$E$33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26069</c:v>
                      </c:pt>
                      <c:pt idx="1">
                        <c:v>5569</c:v>
                      </c:pt>
                      <c:pt idx="2">
                        <c:v>5633</c:v>
                      </c:pt>
                    </c:numCache>
                  </c:numRef>
                </c:val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FilingSeason!$F$30</c15:sqref>
                        </c15:formulaRef>
                      </c:ext>
                    </c:extLst>
                    <c:strCache>
                      <c:ptCount val="1"/>
                      <c:pt idx="0">
                        <c:v>May    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3">
                          <a:lumMod val="60000"/>
                        </a:schemeClr>
                      </a:gs>
                      <a:gs pos="100000">
                        <a:schemeClr val="accent3">
                          <a:lumMod val="6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FilingSeason!$F$31:$F$33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2518</c:v>
                      </c:pt>
                      <c:pt idx="1">
                        <c:v>338</c:v>
                      </c:pt>
                      <c:pt idx="2">
                        <c:v>66</c:v>
                      </c:pt>
                    </c:numCache>
                  </c:numRef>
                </c:val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FilingSeason!$G$30</c15:sqref>
                        </c15:formulaRef>
                      </c:ext>
                    </c:extLst>
                    <c:strCache>
                      <c:ptCount val="1"/>
                      <c:pt idx="0">
                        <c:v>June   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5">
                          <a:lumMod val="60000"/>
                        </a:schemeClr>
                      </a:gs>
                      <a:gs pos="100000">
                        <a:schemeClr val="accent5">
                          <a:lumMod val="6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FilingSeason!$G$31:$G$33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8117</c:v>
                      </c:pt>
                      <c:pt idx="1">
                        <c:v>1130</c:v>
                      </c:pt>
                      <c:pt idx="2">
                        <c:v>86</c:v>
                      </c:pt>
                    </c:numCache>
                  </c:numRef>
                </c:val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FilingSeason!$H$30</c15:sqref>
                        </c15:formulaRef>
                      </c:ext>
                    </c:extLst>
                    <c:strCache>
                      <c:ptCount val="1"/>
                      <c:pt idx="0">
                        <c:v>July   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FilingSeason!$H$31:$H$33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4405</c:v>
                      </c:pt>
                      <c:pt idx="1">
                        <c:v>509</c:v>
                      </c:pt>
                      <c:pt idx="2">
                        <c:v>57</c:v>
                      </c:pt>
                    </c:numCache>
                  </c:numRef>
                </c:val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FilingSeason!$I$30</c15:sqref>
                        </c15:formulaRef>
                      </c:ext>
                    </c:extLst>
                    <c:strCache>
                      <c:ptCount val="1"/>
                      <c:pt idx="0">
                        <c:v>August  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3">
                          <a:lumMod val="80000"/>
                          <a:lumOff val="20000"/>
                        </a:schemeClr>
                      </a:gs>
                      <a:gs pos="100000">
                        <a:schemeClr val="accent3">
                          <a:lumMod val="80000"/>
                          <a:lumOff val="2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FilingSeason!$I$31:$I$33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112</c:v>
                      </c:pt>
                      <c:pt idx="1">
                        <c:v>88</c:v>
                      </c:pt>
                      <c:pt idx="2">
                        <c:v>40</c:v>
                      </c:pt>
                    </c:numCache>
                  </c:numRef>
                </c:val>
              </c15:ser>
            </c15:filteredBarSeries>
            <c15:filteredBa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FilingSeason!$J$30</c15:sqref>
                        </c15:formulaRef>
                      </c:ext>
                    </c:extLst>
                    <c:strCache>
                      <c:ptCount val="1"/>
                      <c:pt idx="0">
                        <c:v>September  </c:v>
                      </c:pt>
                    </c:strCache>
                  </c:strRef>
                </c:tx>
                <c:spPr>
                  <a:solidFill>
                    <a:srgbClr val="0070C0"/>
                  </a:soli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FilingSeason!$J$31:$J$33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147</c:v>
                      </c:pt>
                      <c:pt idx="1">
                        <c:v>89</c:v>
                      </c:pt>
                      <c:pt idx="2">
                        <c:v>23</c:v>
                      </c:pt>
                    </c:numCache>
                  </c:numRef>
                </c:val>
              </c15:ser>
            </c15:filteredBarSeries>
            <c15:filteredBa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FilingSeason!$L$30</c15:sqref>
                        </c15:formulaRef>
                      </c:ext>
                    </c:extLst>
                    <c:strCache>
                      <c:ptCount val="1"/>
                      <c:pt idx="0">
                        <c:v>November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3">
                          <a:lumMod val="80000"/>
                        </a:schemeClr>
                      </a:gs>
                      <a:gs pos="100000">
                        <a:schemeClr val="accent3">
                          <a:lumMod val="8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FilingSeason!$L$31:$L$33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</c:numCache>
                  </c:numRef>
                </c:val>
              </c15:ser>
            </c15:filteredBarSeries>
            <c15:filteredBarSeries>
              <c15:ser>
                <c:idx val="11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FilingSeason!$M$30</c15:sqref>
                        </c15:formulaRef>
                      </c:ext>
                    </c:extLst>
                    <c:strCache>
                      <c:ptCount val="1"/>
                      <c:pt idx="0">
                        <c:v>December   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5">
                          <a:lumMod val="80000"/>
                        </a:schemeClr>
                      </a:gs>
                      <a:gs pos="100000">
                        <a:schemeClr val="accent5">
                          <a:lumMod val="80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FilingSeason!$A$31:$A$33</c15:sqref>
                        </c15:formulaRef>
                      </c:ext>
                    </c:extLst>
                    <c:strCache>
                      <c:ptCount val="3"/>
                      <c:pt idx="0">
                        <c:v>For-Profit</c:v>
                      </c:pt>
                      <c:pt idx="1">
                        <c:v>Non-Profit</c:v>
                      </c:pt>
                      <c:pt idx="2">
                        <c:v>LLC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FilingSeason!$M$31:$M$33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141011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122016"/>
        <c:crosses val="autoZero"/>
        <c:auto val="1"/>
        <c:lblAlgn val="ctr"/>
        <c:lblOffset val="100"/>
        <c:noMultiLvlLbl val="0"/>
      </c:catAx>
      <c:valAx>
        <c:axId val="1410122016"/>
        <c:scaling>
          <c:orientation val="minMax"/>
        </c:scaling>
        <c:delete val="1"/>
        <c:axPos val="l"/>
        <c:numFmt formatCode="_(* #,##0_);_(* \(#,##0\);_(* &quot;-&quot;??_);_(@_)" sourceLinked="1"/>
        <c:majorTickMark val="none"/>
        <c:minorTickMark val="none"/>
        <c:tickLblPos val="nextTo"/>
        <c:crossAx val="141011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1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200" b="1" i="0" u="none" strike="noStrike" kern="1200" cap="all" spc="150" baseline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200" b="1" i="0" u="none" strike="noStrike" kern="1200" cap="all" spc="150" baseline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Filing Summary - Last 5 Years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1425628347754428E-2"/>
          <c:y val="0.14350444673381701"/>
          <c:w val="0.96374124433456942"/>
          <c:h val="0.73962978386965039"/>
        </c:manualLayout>
      </c:layout>
      <c:lineChart>
        <c:grouping val="percentStacked"/>
        <c:varyColors val="0"/>
        <c:ser>
          <c:idx val="0"/>
          <c:order val="0"/>
          <c:tx>
            <c:strRef>
              <c:f>FilingSeason!$Q$3</c:f>
              <c:strCache>
                <c:ptCount val="1"/>
                <c:pt idx="0">
                  <c:v>2014</c:v>
                </c:pt>
              </c:strCache>
            </c:strRef>
          </c:tx>
          <c:spPr>
            <a:ln w="3175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00B050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FilingSeason!$Q$2:$AE$2</c15:sqref>
                  </c15:fullRef>
                </c:ext>
              </c:extLst>
              <c:f>(FilingSeason!$Q$2:$AA$2,FilingSeason!$AD$2:$AE$2)</c:f>
              <c:strCache>
                <c:ptCount val="13"/>
                <c:pt idx="0">
                  <c:v>Year</c:v>
                </c:pt>
                <c:pt idx="1">
                  <c:v>January    </c:v>
                </c:pt>
                <c:pt idx="2">
                  <c:v>February   </c:v>
                </c:pt>
                <c:pt idx="3">
                  <c:v>March      </c:v>
                </c:pt>
                <c:pt idx="4">
                  <c:v>April      </c:v>
                </c:pt>
                <c:pt idx="5">
                  <c:v>May        </c:v>
                </c:pt>
                <c:pt idx="6">
                  <c:v>June       </c:v>
                </c:pt>
                <c:pt idx="7">
                  <c:v>July       </c:v>
                </c:pt>
                <c:pt idx="8">
                  <c:v>August     </c:v>
                </c:pt>
                <c:pt idx="9">
                  <c:v>September  </c:v>
                </c:pt>
                <c:pt idx="10">
                  <c:v>October    </c:v>
                </c:pt>
                <c:pt idx="11">
                  <c:v>UpToDate Totals</c:v>
                </c:pt>
                <c:pt idx="12">
                  <c:v>EndOfYear Totals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FilingSeason!$Q$3:$AE$3</c15:sqref>
                  </c15:fullRef>
                </c:ext>
              </c:extLst>
              <c:f>(FilingSeason!$Q$3:$AA$3,FilingSeason!$AD$3:$AE$3)</c:f>
              <c:numCache>
                <c:formatCode>_(* #,##0_);_(* \(#,##0\);_(* "-"??_);_(@_)</c:formatCode>
                <c:ptCount val="13"/>
                <c:pt idx="0" formatCode="General">
                  <c:v>2014</c:v>
                </c:pt>
                <c:pt idx="1">
                  <c:v>447</c:v>
                </c:pt>
                <c:pt idx="2">
                  <c:v>1143</c:v>
                </c:pt>
                <c:pt idx="3">
                  <c:v>9510</c:v>
                </c:pt>
                <c:pt idx="4">
                  <c:v>37271</c:v>
                </c:pt>
                <c:pt idx="5">
                  <c:v>2922</c:v>
                </c:pt>
                <c:pt idx="6">
                  <c:v>9333</c:v>
                </c:pt>
                <c:pt idx="7">
                  <c:v>4971</c:v>
                </c:pt>
                <c:pt idx="8">
                  <c:v>240</c:v>
                </c:pt>
                <c:pt idx="9">
                  <c:v>259</c:v>
                </c:pt>
                <c:pt idx="10">
                  <c:v>77</c:v>
                </c:pt>
                <c:pt idx="11">
                  <c:v>65837</c:v>
                </c:pt>
                <c:pt idx="12">
                  <c:v>66173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FilingSeason!$Q$4</c:f>
              <c:strCache>
                <c:ptCount val="1"/>
                <c:pt idx="0">
                  <c:v>2013</c:v>
                </c:pt>
              </c:strCache>
            </c:strRef>
          </c:tx>
          <c:spPr>
            <a:ln w="317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4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FilingSeason!$Q$2:$AE$2</c15:sqref>
                  </c15:fullRef>
                </c:ext>
              </c:extLst>
              <c:f>(FilingSeason!$Q$2:$AA$2,FilingSeason!$AD$2:$AE$2)</c:f>
              <c:strCache>
                <c:ptCount val="13"/>
                <c:pt idx="0">
                  <c:v>Year</c:v>
                </c:pt>
                <c:pt idx="1">
                  <c:v>January    </c:v>
                </c:pt>
                <c:pt idx="2">
                  <c:v>February   </c:v>
                </c:pt>
                <c:pt idx="3">
                  <c:v>March      </c:v>
                </c:pt>
                <c:pt idx="4">
                  <c:v>April      </c:v>
                </c:pt>
                <c:pt idx="5">
                  <c:v>May        </c:v>
                </c:pt>
                <c:pt idx="6">
                  <c:v>June       </c:v>
                </c:pt>
                <c:pt idx="7">
                  <c:v>July       </c:v>
                </c:pt>
                <c:pt idx="8">
                  <c:v>August     </c:v>
                </c:pt>
                <c:pt idx="9">
                  <c:v>September  </c:v>
                </c:pt>
                <c:pt idx="10">
                  <c:v>October    </c:v>
                </c:pt>
                <c:pt idx="11">
                  <c:v>UpToDate Totals</c:v>
                </c:pt>
                <c:pt idx="12">
                  <c:v>EndOfYear Totals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FilingSeason!$Q$4:$AE$4</c15:sqref>
                  </c15:fullRef>
                </c:ext>
              </c:extLst>
              <c:f>(FilingSeason!$Q$4:$AA$4,FilingSeason!$AD$4:$AE$4)</c:f>
              <c:numCache>
                <c:formatCode>_(* #,##0_);_(* \(#,##0\);_(* "-"??_);_(@_)</c:formatCode>
                <c:ptCount val="13"/>
                <c:pt idx="0" formatCode="General">
                  <c:v>2013</c:v>
                </c:pt>
                <c:pt idx="1">
                  <c:v>518</c:v>
                </c:pt>
                <c:pt idx="2">
                  <c:v>1381</c:v>
                </c:pt>
                <c:pt idx="3">
                  <c:v>8479</c:v>
                </c:pt>
                <c:pt idx="4">
                  <c:v>38866</c:v>
                </c:pt>
                <c:pt idx="5">
                  <c:v>3194</c:v>
                </c:pt>
                <c:pt idx="6">
                  <c:v>8502</c:v>
                </c:pt>
                <c:pt idx="7">
                  <c:v>4825</c:v>
                </c:pt>
                <c:pt idx="8">
                  <c:v>277</c:v>
                </c:pt>
                <c:pt idx="9">
                  <c:v>221</c:v>
                </c:pt>
                <c:pt idx="10">
                  <c:v>205</c:v>
                </c:pt>
                <c:pt idx="11">
                  <c:v>66042</c:v>
                </c:pt>
                <c:pt idx="12">
                  <c:v>66724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FilingSeason!$Q$5</c:f>
              <c:strCache>
                <c:ptCount val="1"/>
                <c:pt idx="0">
                  <c:v>2012</c:v>
                </c:pt>
              </c:strCache>
            </c:strRef>
          </c:tx>
          <c:spPr>
            <a:ln w="317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00B0F0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FilingSeason!$Q$2:$AE$2</c15:sqref>
                  </c15:fullRef>
                </c:ext>
              </c:extLst>
              <c:f>(FilingSeason!$Q$2:$AA$2,FilingSeason!$AD$2:$AE$2)</c:f>
              <c:strCache>
                <c:ptCount val="13"/>
                <c:pt idx="0">
                  <c:v>Year</c:v>
                </c:pt>
                <c:pt idx="1">
                  <c:v>January    </c:v>
                </c:pt>
                <c:pt idx="2">
                  <c:v>February   </c:v>
                </c:pt>
                <c:pt idx="3">
                  <c:v>March      </c:v>
                </c:pt>
                <c:pt idx="4">
                  <c:v>April      </c:v>
                </c:pt>
                <c:pt idx="5">
                  <c:v>May        </c:v>
                </c:pt>
                <c:pt idx="6">
                  <c:v>June       </c:v>
                </c:pt>
                <c:pt idx="7">
                  <c:v>July       </c:v>
                </c:pt>
                <c:pt idx="8">
                  <c:v>August     </c:v>
                </c:pt>
                <c:pt idx="9">
                  <c:v>September  </c:v>
                </c:pt>
                <c:pt idx="10">
                  <c:v>October    </c:v>
                </c:pt>
                <c:pt idx="11">
                  <c:v>UpToDate Totals</c:v>
                </c:pt>
                <c:pt idx="12">
                  <c:v>EndOfYear Totals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FilingSeason!$Q$5:$AE$5</c15:sqref>
                  </c15:fullRef>
                </c:ext>
              </c:extLst>
              <c:f>(FilingSeason!$Q$5:$AA$5,FilingSeason!$AD$5:$AE$5)</c:f>
              <c:numCache>
                <c:formatCode>_(* #,##0_);_(* \(#,##0\);_(* "-"??_);_(@_)</c:formatCode>
                <c:ptCount val="13"/>
                <c:pt idx="0" formatCode="General">
                  <c:v>2012</c:v>
                </c:pt>
                <c:pt idx="1">
                  <c:v>828</c:v>
                </c:pt>
                <c:pt idx="2">
                  <c:v>1420</c:v>
                </c:pt>
                <c:pt idx="3">
                  <c:v>8198</c:v>
                </c:pt>
                <c:pt idx="4">
                  <c:v>38246</c:v>
                </c:pt>
                <c:pt idx="5">
                  <c:v>2886</c:v>
                </c:pt>
                <c:pt idx="6">
                  <c:v>7910</c:v>
                </c:pt>
                <c:pt idx="7">
                  <c:v>4057</c:v>
                </c:pt>
                <c:pt idx="8">
                  <c:v>322</c:v>
                </c:pt>
                <c:pt idx="9">
                  <c:v>291</c:v>
                </c:pt>
                <c:pt idx="10">
                  <c:v>271</c:v>
                </c:pt>
                <c:pt idx="11">
                  <c:v>63867</c:v>
                </c:pt>
                <c:pt idx="12">
                  <c:v>65174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FilingSeason!$Q$6</c:f>
              <c:strCache>
                <c:ptCount val="1"/>
                <c:pt idx="0">
                  <c:v>2011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FilingSeason!$Q$2:$AE$2</c15:sqref>
                  </c15:fullRef>
                </c:ext>
              </c:extLst>
              <c:f>(FilingSeason!$Q$2:$AA$2,FilingSeason!$AD$2:$AE$2)</c:f>
              <c:strCache>
                <c:ptCount val="13"/>
                <c:pt idx="0">
                  <c:v>Year</c:v>
                </c:pt>
                <c:pt idx="1">
                  <c:v>January    </c:v>
                </c:pt>
                <c:pt idx="2">
                  <c:v>February   </c:v>
                </c:pt>
                <c:pt idx="3">
                  <c:v>March      </c:v>
                </c:pt>
                <c:pt idx="4">
                  <c:v>April      </c:v>
                </c:pt>
                <c:pt idx="5">
                  <c:v>May        </c:v>
                </c:pt>
                <c:pt idx="6">
                  <c:v>June       </c:v>
                </c:pt>
                <c:pt idx="7">
                  <c:v>July       </c:v>
                </c:pt>
                <c:pt idx="8">
                  <c:v>August     </c:v>
                </c:pt>
                <c:pt idx="9">
                  <c:v>September  </c:v>
                </c:pt>
                <c:pt idx="10">
                  <c:v>October    </c:v>
                </c:pt>
                <c:pt idx="11">
                  <c:v>UpToDate Totals</c:v>
                </c:pt>
                <c:pt idx="12">
                  <c:v>EndOfYear Totals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FilingSeason!$Q$6:$AE$6</c15:sqref>
                  </c15:fullRef>
                </c:ext>
              </c:extLst>
              <c:f>(FilingSeason!$Q$6:$AA$6,FilingSeason!$AD$6:$AE$6)</c:f>
              <c:numCache>
                <c:formatCode>_(* #,##0_);_(* \(#,##0\);_(* "-"??_);_(@_)</c:formatCode>
                <c:ptCount val="13"/>
                <c:pt idx="0" formatCode="General">
                  <c:v>2011</c:v>
                </c:pt>
                <c:pt idx="1">
                  <c:v>615</c:v>
                </c:pt>
                <c:pt idx="2">
                  <c:v>1407</c:v>
                </c:pt>
                <c:pt idx="3">
                  <c:v>7519</c:v>
                </c:pt>
                <c:pt idx="4">
                  <c:v>36038</c:v>
                </c:pt>
                <c:pt idx="5">
                  <c:v>3367</c:v>
                </c:pt>
                <c:pt idx="6">
                  <c:v>9123</c:v>
                </c:pt>
                <c:pt idx="7">
                  <c:v>4283</c:v>
                </c:pt>
                <c:pt idx="8">
                  <c:v>280</c:v>
                </c:pt>
                <c:pt idx="9">
                  <c:v>201</c:v>
                </c:pt>
                <c:pt idx="10">
                  <c:v>237</c:v>
                </c:pt>
                <c:pt idx="11">
                  <c:v>62632</c:v>
                </c:pt>
                <c:pt idx="12">
                  <c:v>63461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FilingSeason!$Q$7</c:f>
              <c:strCache>
                <c:ptCount val="1"/>
                <c:pt idx="0">
                  <c:v>2010</c:v>
                </c:pt>
              </c:strCache>
            </c:strRef>
          </c:tx>
          <c:spPr>
            <a:ln w="31750" cap="rnd">
              <a:solidFill>
                <a:srgbClr val="DE46B6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DE46B6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FilingSeason!$Q$2:$AE$2</c15:sqref>
                  </c15:fullRef>
                </c:ext>
              </c:extLst>
              <c:f>(FilingSeason!$Q$2:$AA$2,FilingSeason!$AD$2:$AE$2)</c:f>
              <c:strCache>
                <c:ptCount val="13"/>
                <c:pt idx="0">
                  <c:v>Year</c:v>
                </c:pt>
                <c:pt idx="1">
                  <c:v>January    </c:v>
                </c:pt>
                <c:pt idx="2">
                  <c:v>February   </c:v>
                </c:pt>
                <c:pt idx="3">
                  <c:v>March      </c:v>
                </c:pt>
                <c:pt idx="4">
                  <c:v>April      </c:v>
                </c:pt>
                <c:pt idx="5">
                  <c:v>May        </c:v>
                </c:pt>
                <c:pt idx="6">
                  <c:v>June       </c:v>
                </c:pt>
                <c:pt idx="7">
                  <c:v>July       </c:v>
                </c:pt>
                <c:pt idx="8">
                  <c:v>August     </c:v>
                </c:pt>
                <c:pt idx="9">
                  <c:v>September  </c:v>
                </c:pt>
                <c:pt idx="10">
                  <c:v>October    </c:v>
                </c:pt>
                <c:pt idx="11">
                  <c:v>UpToDate Totals</c:v>
                </c:pt>
                <c:pt idx="12">
                  <c:v>EndOfYear Totals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FilingSeason!$Q$7:$AE$7</c15:sqref>
                  </c15:fullRef>
                </c:ext>
              </c:extLst>
              <c:f>(FilingSeason!$Q$7:$AA$7,FilingSeason!$AD$7:$AE$7)</c:f>
              <c:numCache>
                <c:formatCode>_(* #,##0_);_(* \(#,##0\);_(* "-"??_);_(@_)</c:formatCode>
                <c:ptCount val="13"/>
                <c:pt idx="0" formatCode="General">
                  <c:v>2010</c:v>
                </c:pt>
                <c:pt idx="1">
                  <c:v>261</c:v>
                </c:pt>
                <c:pt idx="2">
                  <c:v>904</c:v>
                </c:pt>
                <c:pt idx="3">
                  <c:v>9097</c:v>
                </c:pt>
                <c:pt idx="4">
                  <c:v>32611</c:v>
                </c:pt>
                <c:pt idx="5">
                  <c:v>2603</c:v>
                </c:pt>
                <c:pt idx="6">
                  <c:v>8175</c:v>
                </c:pt>
                <c:pt idx="7">
                  <c:v>4287</c:v>
                </c:pt>
                <c:pt idx="8">
                  <c:v>335</c:v>
                </c:pt>
                <c:pt idx="9">
                  <c:v>268</c:v>
                </c:pt>
                <c:pt idx="10">
                  <c:v>203</c:v>
                </c:pt>
                <c:pt idx="11">
                  <c:v>58273</c:v>
                </c:pt>
                <c:pt idx="12">
                  <c:v>59056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61965968"/>
        <c:axId val="1461956720"/>
      </c:lineChart>
      <c:catAx>
        <c:axId val="146196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56720"/>
        <c:crosses val="autoZero"/>
        <c:auto val="1"/>
        <c:lblAlgn val="ctr"/>
        <c:lblOffset val="100"/>
        <c:noMultiLvlLbl val="0"/>
      </c:catAx>
      <c:valAx>
        <c:axId val="14619567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46196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 smtClean="0"/>
              <a:t>Cancellations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0663641808081307"/>
          <c:y val="0.10953229593835005"/>
          <c:w val="0.6941382585132545"/>
          <c:h val="0.75783813848346704"/>
        </c:manualLayout>
      </c:layout>
      <c:areaChart>
        <c:grouping val="standard"/>
        <c:varyColors val="0"/>
        <c:ser>
          <c:idx val="0"/>
          <c:order val="0"/>
          <c:tx>
            <c:strRef>
              <c:f>Cancellation!$B$7</c:f>
              <c:strCache>
                <c:ptCount val="1"/>
                <c:pt idx="0">
                  <c:v>Qty       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"/>
                  <c:y val="-1.4195476404659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Cancellation!$A$9:$A$11</c:f>
              <c:strCache>
                <c:ptCount val="3"/>
                <c:pt idx="0">
                  <c:v>Compliant                                         </c:v>
                </c:pt>
                <c:pt idx="1">
                  <c:v>Disqualified                                      </c:v>
                </c:pt>
                <c:pt idx="2">
                  <c:v>PendingCancellation                               </c:v>
                </c:pt>
              </c:strCache>
            </c:strRef>
          </c:cat>
          <c:val>
            <c:numRef>
              <c:f>Cancellation!$B$9:$B$11</c:f>
              <c:numCache>
                <c:formatCode>General</c:formatCode>
                <c:ptCount val="3"/>
                <c:pt idx="0">
                  <c:v>151</c:v>
                </c:pt>
                <c:pt idx="1">
                  <c:v>14</c:v>
                </c:pt>
                <c:pt idx="2">
                  <c:v>10504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461969776"/>
        <c:axId val="1461963248"/>
      </c:areaChart>
      <c:catAx>
        <c:axId val="1461969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63248"/>
        <c:crosses val="autoZero"/>
        <c:auto val="1"/>
        <c:lblAlgn val="ctr"/>
        <c:lblOffset val="100"/>
        <c:noMultiLvlLbl val="0"/>
      </c:catAx>
      <c:valAx>
        <c:axId val="146196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697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1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LAST TWO DAYS COMPARISON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PRSTATSV2!$A$313</c:f>
              <c:strCache>
                <c:ptCount val="1"/>
                <c:pt idx="0">
                  <c:v>      2015-10-03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PRSTATSV2!$B$311:$G$311</c:f>
              <c:strCache>
                <c:ptCount val="5"/>
                <c:pt idx="0">
                  <c:v>Annual Due </c:v>
                </c:pt>
                <c:pt idx="1">
                  <c:v>Annual Report</c:v>
                </c:pt>
                <c:pt idx="2">
                  <c:v>Creation Filing</c:v>
                </c:pt>
                <c:pt idx="3">
                  <c:v>Certificate of Good Standing</c:v>
                </c:pt>
                <c:pt idx="4">
                  <c:v>Certificate of Existence</c:v>
                </c:pt>
              </c:strCache>
            </c:strRef>
          </c:cat>
          <c:val>
            <c:numRef>
              <c:f>PRSTATSV2!$B$313:$G$313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10</c:v>
                </c:pt>
                <c:pt idx="3">
                  <c:v>9</c:v>
                </c:pt>
                <c:pt idx="4">
                  <c:v>8</c:v>
                </c:pt>
              </c:numCache>
            </c:numRef>
          </c:val>
        </c:ser>
        <c:ser>
          <c:idx val="1"/>
          <c:order val="1"/>
          <c:tx>
            <c:strRef>
              <c:f>PRSTATSV2!$A$314</c:f>
              <c:strCache>
                <c:ptCount val="1"/>
                <c:pt idx="0">
                  <c:v>      2015-10-04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B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PRSTATSV2!$B$311:$G$311</c:f>
              <c:strCache>
                <c:ptCount val="5"/>
                <c:pt idx="0">
                  <c:v>Annual Due </c:v>
                </c:pt>
                <c:pt idx="1">
                  <c:v>Annual Report</c:v>
                </c:pt>
                <c:pt idx="2">
                  <c:v>Creation Filing</c:v>
                </c:pt>
                <c:pt idx="3">
                  <c:v>Certificate of Good Standing</c:v>
                </c:pt>
                <c:pt idx="4">
                  <c:v>Certificate of Existence</c:v>
                </c:pt>
              </c:strCache>
            </c:strRef>
          </c:cat>
          <c:val>
            <c:numRef>
              <c:f>PRSTATSV2!$B$314:$G$314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13</c:v>
                </c:pt>
                <c:pt idx="3">
                  <c:v>7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61957264"/>
        <c:axId val="1461959440"/>
      </c:barChart>
      <c:catAx>
        <c:axId val="146195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59440"/>
        <c:crosses val="autoZero"/>
        <c:auto val="1"/>
        <c:lblAlgn val="ctr"/>
        <c:lblOffset val="100"/>
        <c:noMultiLvlLbl val="0"/>
      </c:catAx>
      <c:valAx>
        <c:axId val="146195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5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>
      <a:gsLst>
        <a:gs pos="0">
          <a:schemeClr val="tx1"/>
        </a:gs>
        <a:gs pos="69000">
          <a:schemeClr val="accent1">
            <a:lumMod val="45000"/>
            <a:lumOff val="55000"/>
          </a:schemeClr>
        </a:gs>
        <a:gs pos="88000">
          <a:schemeClr val="accent1">
            <a:lumMod val="45000"/>
            <a:lumOff val="55000"/>
          </a:schemeClr>
        </a:gs>
        <a:gs pos="92000">
          <a:schemeClr val="accent1">
            <a:lumMod val="30000"/>
            <a:lumOff val="70000"/>
          </a:schemeClr>
        </a:gs>
      </a:gsLst>
      <a:lin ang="5400000" scaled="1"/>
    </a:gra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200" b="1" i="0" u="none" strike="noStrike" kern="1200" cap="all" spc="150" baseline="0" dirty="0" smtClean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2014 FILINGS BY TYPE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 dirty="0" smtClean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4175291884128932E-2"/>
          <c:y val="2.9354684436091679E-2"/>
          <c:w val="0.92796077196195093"/>
          <c:h val="0.84769352448689184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FilingSeason!$A$31</c:f>
              <c:strCache>
                <c:ptCount val="1"/>
                <c:pt idx="0">
                  <c:v>For-Profit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FilingSeason!$A$29</c:f>
              <c:strCache>
                <c:ptCount val="1"/>
                <c:pt idx="0">
                  <c:v>Current Filing Season</c:v>
                </c:pt>
              </c:strCache>
            </c:strRef>
          </c:cat>
          <c:val>
            <c:numRef>
              <c:f>FilingSeason!$N$31</c:f>
              <c:numCache>
                <c:formatCode>_(* #,##0_);_(* \(#,##0\);_(* "-"??_);_(@_)</c:formatCode>
                <c:ptCount val="1"/>
                <c:pt idx="0">
                  <c:v>47912</c:v>
                </c:pt>
              </c:numCache>
            </c:numRef>
          </c:val>
        </c:ser>
        <c:ser>
          <c:idx val="0"/>
          <c:order val="1"/>
          <c:tx>
            <c:strRef>
              <c:f>FilingSeason!$A$32</c:f>
              <c:strCache>
                <c:ptCount val="1"/>
                <c:pt idx="0">
                  <c:v>Non-Profit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FilingSeason!$A$29</c:f>
              <c:strCache>
                <c:ptCount val="1"/>
                <c:pt idx="0">
                  <c:v>Current Filing Season</c:v>
                </c:pt>
              </c:strCache>
            </c:strRef>
          </c:cat>
          <c:val>
            <c:numRef>
              <c:f>FilingSeason!$N$32</c:f>
              <c:numCache>
                <c:formatCode>_(* #,##0_);_(* \(#,##0\);_(* "-"??_);_(@_)</c:formatCode>
                <c:ptCount val="1"/>
                <c:pt idx="0">
                  <c:v>9859</c:v>
                </c:pt>
              </c:numCache>
            </c:numRef>
          </c:val>
        </c:ser>
        <c:ser>
          <c:idx val="1"/>
          <c:order val="2"/>
          <c:tx>
            <c:strRef>
              <c:f>FilingSeason!$A$33</c:f>
              <c:strCache>
                <c:ptCount val="1"/>
                <c:pt idx="0">
                  <c:v>LLC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FilingSeason!$A$29</c:f>
              <c:strCache>
                <c:ptCount val="1"/>
                <c:pt idx="0">
                  <c:v>Current Filing Season</c:v>
                </c:pt>
              </c:strCache>
            </c:strRef>
          </c:cat>
          <c:val>
            <c:numRef>
              <c:f>FilingSeason!$N$33</c:f>
              <c:numCache>
                <c:formatCode>_(* #,##0_);_(* \(#,##0\);_(* "-"??_);_(@_)</c:formatCode>
                <c:ptCount val="1"/>
                <c:pt idx="0">
                  <c:v>8066</c:v>
                </c:pt>
              </c:numCache>
            </c:numRef>
          </c:val>
        </c:ser>
        <c:ser>
          <c:idx val="3"/>
          <c:order val="3"/>
          <c:tx>
            <c:strRef>
              <c:f>FilingSeason!$N$30</c:f>
              <c:strCache>
                <c:ptCount val="1"/>
                <c:pt idx="0">
                  <c:v>Up To Date Totals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FilingSeason!$A$29</c:f>
              <c:strCache>
                <c:ptCount val="1"/>
                <c:pt idx="0">
                  <c:v>Current Filing Season</c:v>
                </c:pt>
              </c:strCache>
            </c:strRef>
          </c:cat>
          <c:val>
            <c:numRef>
              <c:f>FilingSeason!$N$34</c:f>
              <c:numCache>
                <c:formatCode>_(* #,##0_);_(* \(#,##0\);_(* "-"??_);_(@_)</c:formatCode>
                <c:ptCount val="1"/>
                <c:pt idx="0">
                  <c:v>65837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1967600"/>
        <c:axId val="1461962160"/>
      </c:barChart>
      <c:catAx>
        <c:axId val="146196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Adobe Gothic Std B" panose="020B0800000000000000" pitchFamily="34" charset="-128"/>
                <a:cs typeface="Aharoni" panose="02010803020104030203" pitchFamily="2" charset="-79"/>
              </a:defRPr>
            </a:pPr>
            <a:endParaRPr lang="en-US"/>
          </a:p>
        </c:txPr>
        <c:crossAx val="1461962160"/>
        <c:crosses val="autoZero"/>
        <c:auto val="1"/>
        <c:lblAlgn val="ctr"/>
        <c:lblOffset val="100"/>
        <c:noMultiLvlLbl val="0"/>
      </c:catAx>
      <c:valAx>
        <c:axId val="1461962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67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200" b="1" i="0" u="none" strike="noStrike" kern="1200" cap="all" spc="150" baseline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200" b="1" i="0" u="none" strike="noStrike" kern="1200" cap="all" spc="150" baseline="0" dirty="0">
                <a:solidFill>
                  <a:prstClr val="white">
                    <a:lumMod val="50000"/>
                    <a:lumOff val="50000"/>
                  </a:prstClr>
                </a:solidFill>
                <a:effectLst/>
                <a:latin typeface="+mn-lt"/>
                <a:ea typeface="+mn-ea"/>
                <a:cs typeface="+mn-cs"/>
              </a:rPr>
              <a:t>WORK HOURS VS OFF-HOURS COMPARISON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200" b="1" i="0" u="none" strike="noStrike" kern="1200" cap="all" spc="150" baseline="0">
              <a:solidFill>
                <a:prstClr val="white">
                  <a:lumMod val="50000"/>
                  <a:lumOff val="50000"/>
                </a:prst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6599095923131689E-2"/>
          <c:y val="0.10233842461839925"/>
          <c:w val="0.94665311015385711"/>
          <c:h val="0.764178168704795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DayDiff!$B$34</c:f>
              <c:strCache>
                <c:ptCount val="1"/>
                <c:pt idx="0">
                  <c:v>WORK-HOURS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DayDiff!$A$35:$A$39</c:f>
              <c:strCache>
                <c:ptCount val="5"/>
                <c:pt idx="0">
                  <c:v>AMENDMENTS        </c:v>
                </c:pt>
                <c:pt idx="1">
                  <c:v>ANNUAL REPORT/DUE </c:v>
                </c:pt>
                <c:pt idx="2">
                  <c:v>CERTIFICATES      </c:v>
                </c:pt>
                <c:pt idx="3">
                  <c:v>NEW CREATIONS     </c:v>
                </c:pt>
                <c:pt idx="4">
                  <c:v>OTHER TRANSACTIONS</c:v>
                </c:pt>
              </c:strCache>
            </c:strRef>
          </c:cat>
          <c:val>
            <c:numRef>
              <c:f>DayDiff!$B$35:$B$39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DayDiff!$C$34</c:f>
              <c:strCache>
                <c:ptCount val="1"/>
                <c:pt idx="0">
                  <c:v>OFF-HOURS 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DayDiff!$A$35:$A$39</c:f>
              <c:strCache>
                <c:ptCount val="5"/>
                <c:pt idx="0">
                  <c:v>AMENDMENTS        </c:v>
                </c:pt>
                <c:pt idx="1">
                  <c:v>ANNUAL REPORT/DUE </c:v>
                </c:pt>
                <c:pt idx="2">
                  <c:v>CERTIFICATES      </c:v>
                </c:pt>
                <c:pt idx="3">
                  <c:v>NEW CREATIONS     </c:v>
                </c:pt>
                <c:pt idx="4">
                  <c:v>OTHER TRANSACTIONS</c:v>
                </c:pt>
              </c:strCache>
            </c:strRef>
          </c:cat>
          <c:val>
            <c:numRef>
              <c:f>DayDiff!$C$35:$C$39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14</c:v>
                </c:pt>
                <c:pt idx="3">
                  <c:v>11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61967056"/>
        <c:axId val="1461968144"/>
      </c:barChart>
      <c:catAx>
        <c:axId val="146196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68144"/>
        <c:crosses val="autoZero"/>
        <c:auto val="1"/>
        <c:lblAlgn val="ctr"/>
        <c:lblOffset val="100"/>
        <c:noMultiLvlLbl val="0"/>
      </c:catAx>
      <c:valAx>
        <c:axId val="1461968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67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/>
              <a:t>Online Extensions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Extensions!$G$3</c:f>
              <c:strCache>
                <c:ptCount val="1"/>
                <c:pt idx="0">
                  <c:v>1st Extension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Extensions!$H$1:$Q$2</c:f>
              <c:multiLvlStrCache>
                <c:ptCount val="10"/>
                <c:lvl>
                  <c:pt idx="0">
                    <c:v>For Profit</c:v>
                  </c:pt>
                  <c:pt idx="1">
                    <c:v>Non profit</c:v>
                  </c:pt>
                  <c:pt idx="2">
                    <c:v>For Profit</c:v>
                  </c:pt>
                  <c:pt idx="3">
                    <c:v>Non profit</c:v>
                  </c:pt>
                  <c:pt idx="4">
                    <c:v>For Profit</c:v>
                  </c:pt>
                  <c:pt idx="5">
                    <c:v>Non profit</c:v>
                  </c:pt>
                  <c:pt idx="6">
                    <c:v>For Profit</c:v>
                  </c:pt>
                  <c:pt idx="7">
                    <c:v>Non profit</c:v>
                  </c:pt>
                  <c:pt idx="8">
                    <c:v>For Profit</c:v>
                  </c:pt>
                  <c:pt idx="9">
                    <c:v>Non profit</c:v>
                  </c:pt>
                </c:lvl>
                <c:lvl>
                  <c:pt idx="0">
                    <c:v>2010</c:v>
                  </c:pt>
                  <c:pt idx="2">
                    <c:v>2011</c:v>
                  </c:pt>
                  <c:pt idx="4">
                    <c:v>2012</c:v>
                  </c:pt>
                  <c:pt idx="6">
                    <c:v>2013</c:v>
                  </c:pt>
                  <c:pt idx="8">
                    <c:v>2014</c:v>
                  </c:pt>
                </c:lvl>
              </c:multiLvlStrCache>
            </c:multiLvlStrRef>
          </c:cat>
          <c:val>
            <c:numRef>
              <c:f>Extensions!$H$3:$Q$3</c:f>
              <c:numCache>
                <c:formatCode>_(* #,##0_);_(* \(#,##0\);_(* "-"??_);_(@_)</c:formatCode>
                <c:ptCount val="10"/>
                <c:pt idx="0">
                  <c:v>17105</c:v>
                </c:pt>
                <c:pt idx="1">
                  <c:v>2004</c:v>
                </c:pt>
                <c:pt idx="2">
                  <c:v>17214</c:v>
                </c:pt>
                <c:pt idx="3">
                  <c:v>1941</c:v>
                </c:pt>
                <c:pt idx="4">
                  <c:v>16320</c:v>
                </c:pt>
                <c:pt idx="5">
                  <c:v>1811</c:v>
                </c:pt>
                <c:pt idx="6">
                  <c:v>17913</c:v>
                </c:pt>
                <c:pt idx="7">
                  <c:v>2042</c:v>
                </c:pt>
                <c:pt idx="8">
                  <c:v>17505</c:v>
                </c:pt>
                <c:pt idx="9">
                  <c:v>2054</c:v>
                </c:pt>
              </c:numCache>
            </c:numRef>
          </c:val>
        </c:ser>
        <c:ser>
          <c:idx val="1"/>
          <c:order val="1"/>
          <c:tx>
            <c:strRef>
              <c:f>Extensions!$G$4</c:f>
              <c:strCache>
                <c:ptCount val="1"/>
                <c:pt idx="0">
                  <c:v>2nd Extension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Extensions!$H$1:$Q$2</c:f>
              <c:multiLvlStrCache>
                <c:ptCount val="10"/>
                <c:lvl>
                  <c:pt idx="0">
                    <c:v>For Profit</c:v>
                  </c:pt>
                  <c:pt idx="1">
                    <c:v>Non profit</c:v>
                  </c:pt>
                  <c:pt idx="2">
                    <c:v>For Profit</c:v>
                  </c:pt>
                  <c:pt idx="3">
                    <c:v>Non profit</c:v>
                  </c:pt>
                  <c:pt idx="4">
                    <c:v>For Profit</c:v>
                  </c:pt>
                  <c:pt idx="5">
                    <c:v>Non profit</c:v>
                  </c:pt>
                  <c:pt idx="6">
                    <c:v>For Profit</c:v>
                  </c:pt>
                  <c:pt idx="7">
                    <c:v>Non profit</c:v>
                  </c:pt>
                  <c:pt idx="8">
                    <c:v>For Profit</c:v>
                  </c:pt>
                  <c:pt idx="9">
                    <c:v>Non profit</c:v>
                  </c:pt>
                </c:lvl>
                <c:lvl>
                  <c:pt idx="0">
                    <c:v>2010</c:v>
                  </c:pt>
                  <c:pt idx="2">
                    <c:v>2011</c:v>
                  </c:pt>
                  <c:pt idx="4">
                    <c:v>2012</c:v>
                  </c:pt>
                  <c:pt idx="6">
                    <c:v>2013</c:v>
                  </c:pt>
                  <c:pt idx="8">
                    <c:v>2014</c:v>
                  </c:pt>
                </c:lvl>
              </c:multiLvlStrCache>
            </c:multiLvlStrRef>
          </c:cat>
          <c:val>
            <c:numRef>
              <c:f>Extensions!$H$4:$Q$4</c:f>
              <c:numCache>
                <c:formatCode>_(* #,##0_);_(* \(#,##0\);_(* "-"??_);_(@_)</c:formatCode>
                <c:ptCount val="10"/>
                <c:pt idx="0">
                  <c:v>4579</c:v>
                </c:pt>
                <c:pt idx="1">
                  <c:v>365</c:v>
                </c:pt>
                <c:pt idx="2">
                  <c:v>4559</c:v>
                </c:pt>
                <c:pt idx="3">
                  <c:v>368</c:v>
                </c:pt>
                <c:pt idx="4">
                  <c:v>4377</c:v>
                </c:pt>
                <c:pt idx="5">
                  <c:v>385</c:v>
                </c:pt>
                <c:pt idx="6">
                  <c:v>5009</c:v>
                </c:pt>
                <c:pt idx="7">
                  <c:v>369</c:v>
                </c:pt>
                <c:pt idx="8">
                  <c:v>4988</c:v>
                </c:pt>
                <c:pt idx="9">
                  <c:v>444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1963792"/>
        <c:axId val="1461959984"/>
      </c:barChart>
      <c:catAx>
        <c:axId val="146196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59984"/>
        <c:crosses val="autoZero"/>
        <c:auto val="1"/>
        <c:lblAlgn val="ctr"/>
        <c:lblOffset val="100"/>
        <c:noMultiLvlLbl val="0"/>
      </c:catAx>
      <c:valAx>
        <c:axId val="1461959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63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19000">
          <a:srgbClr val="000000"/>
        </a:gs>
        <a:gs pos="0">
          <a:schemeClr val="tx1"/>
        </a:gs>
        <a:gs pos="72000">
          <a:schemeClr val="accent1">
            <a:lumMod val="20000"/>
            <a:lumOff val="80000"/>
          </a:schemeClr>
        </a:gs>
        <a:gs pos="84000">
          <a:schemeClr val="accent1">
            <a:lumMod val="60000"/>
            <a:lumOff val="40000"/>
          </a:schemeClr>
        </a:gs>
        <a:gs pos="100000">
          <a:schemeClr val="tx1"/>
        </a:gs>
      </a:gsLst>
      <a:lin ang="5400000" scaled="1"/>
      <a:tileRect/>
    </a:gradFill>
    <a:ln>
      <a:solidFill>
        <a:schemeClr val="tx1"/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n-US"/>
    </a:p>
  </c:txPr>
  <c:externalData r:id="rId4">
    <c:autoUpdate val="1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FilingSeason!$Q$3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FilingSeason!$R$2:$AE$2</c:f>
              <c:strCache>
                <c:ptCount val="14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  <c:pt idx="12">
                  <c:v>UpToDate Totals</c:v>
                </c:pt>
                <c:pt idx="13">
                  <c:v>EndOfYear Totals</c:v>
                </c:pt>
              </c:strCache>
            </c:strRef>
          </c:cat>
          <c:val>
            <c:numRef>
              <c:f>FilingSeason!$R$3:$AE$3</c:f>
              <c:numCache>
                <c:formatCode>_(* #,##0_);_(* \(#,##0\);_(* "-"??_);_(@_)</c:formatCode>
                <c:ptCount val="14"/>
                <c:pt idx="0">
                  <c:v>447</c:v>
                </c:pt>
                <c:pt idx="1">
                  <c:v>1143</c:v>
                </c:pt>
                <c:pt idx="2">
                  <c:v>9510</c:v>
                </c:pt>
                <c:pt idx="3">
                  <c:v>37271</c:v>
                </c:pt>
                <c:pt idx="4">
                  <c:v>2922</c:v>
                </c:pt>
                <c:pt idx="5">
                  <c:v>9333</c:v>
                </c:pt>
                <c:pt idx="6">
                  <c:v>4971</c:v>
                </c:pt>
                <c:pt idx="7">
                  <c:v>240</c:v>
                </c:pt>
                <c:pt idx="8">
                  <c:v>259</c:v>
                </c:pt>
                <c:pt idx="9">
                  <c:v>77</c:v>
                </c:pt>
                <c:pt idx="10">
                  <c:v>0</c:v>
                </c:pt>
                <c:pt idx="11">
                  <c:v>0</c:v>
                </c:pt>
                <c:pt idx="12">
                  <c:v>65837</c:v>
                </c:pt>
                <c:pt idx="13">
                  <c:v>66173</c:v>
                </c:pt>
              </c:numCache>
            </c:numRef>
          </c:val>
        </c:ser>
        <c:ser>
          <c:idx val="1"/>
          <c:order val="1"/>
          <c:tx>
            <c:strRef>
              <c:f>FilingSeason!$Q$4</c:f>
              <c:strCache>
                <c:ptCount val="1"/>
                <c:pt idx="0">
                  <c:v>2013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3000"/>
                    <a:lumMod val="102000"/>
                  </a:schemeClr>
                </a:gs>
                <a:gs pos="50000">
                  <a:schemeClr val="accent2">
                    <a:shade val="100000"/>
                    <a:satMod val="110000"/>
                    <a:lumMod val="100000"/>
                  </a:schemeClr>
                </a:gs>
                <a:gs pos="100000">
                  <a:schemeClr val="accent2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FilingSeason!$R$2:$AE$2</c:f>
              <c:strCache>
                <c:ptCount val="14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  <c:pt idx="12">
                  <c:v>UpToDate Totals</c:v>
                </c:pt>
                <c:pt idx="13">
                  <c:v>EndOfYear Totals</c:v>
                </c:pt>
              </c:strCache>
            </c:strRef>
          </c:cat>
          <c:val>
            <c:numRef>
              <c:f>FilingSeason!$R$4:$AE$4</c:f>
              <c:numCache>
                <c:formatCode>_(* #,##0_);_(* \(#,##0\);_(* "-"??_);_(@_)</c:formatCode>
                <c:ptCount val="14"/>
                <c:pt idx="0">
                  <c:v>518</c:v>
                </c:pt>
                <c:pt idx="1">
                  <c:v>1381</c:v>
                </c:pt>
                <c:pt idx="2">
                  <c:v>8479</c:v>
                </c:pt>
                <c:pt idx="3">
                  <c:v>38866</c:v>
                </c:pt>
                <c:pt idx="4">
                  <c:v>3194</c:v>
                </c:pt>
                <c:pt idx="5">
                  <c:v>8502</c:v>
                </c:pt>
                <c:pt idx="6">
                  <c:v>4825</c:v>
                </c:pt>
                <c:pt idx="7">
                  <c:v>277</c:v>
                </c:pt>
                <c:pt idx="8">
                  <c:v>221</c:v>
                </c:pt>
                <c:pt idx="9">
                  <c:v>205</c:v>
                </c:pt>
                <c:pt idx="10">
                  <c:v>125</c:v>
                </c:pt>
                <c:pt idx="11">
                  <c:v>131</c:v>
                </c:pt>
                <c:pt idx="12">
                  <c:v>66042</c:v>
                </c:pt>
                <c:pt idx="13">
                  <c:v>66724</c:v>
                </c:pt>
              </c:numCache>
            </c:numRef>
          </c:val>
        </c:ser>
        <c:ser>
          <c:idx val="2"/>
          <c:order val="2"/>
          <c:tx>
            <c:strRef>
              <c:f>FilingSeason!$Q$5</c:f>
              <c:strCache>
                <c:ptCount val="1"/>
                <c:pt idx="0">
                  <c:v>2012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4000"/>
                    <a:satMod val="103000"/>
                    <a:lumMod val="102000"/>
                  </a:schemeClr>
                </a:gs>
                <a:gs pos="50000">
                  <a:schemeClr val="accent3">
                    <a:shade val="100000"/>
                    <a:satMod val="110000"/>
                    <a:lumMod val="100000"/>
                  </a:schemeClr>
                </a:gs>
                <a:gs pos="100000">
                  <a:schemeClr val="accent3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FilingSeason!$R$2:$AE$2</c:f>
              <c:strCache>
                <c:ptCount val="14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  <c:pt idx="12">
                  <c:v>UpToDate Totals</c:v>
                </c:pt>
                <c:pt idx="13">
                  <c:v>EndOfYear Totals</c:v>
                </c:pt>
              </c:strCache>
            </c:strRef>
          </c:cat>
          <c:val>
            <c:numRef>
              <c:f>FilingSeason!$R$5:$AE$5</c:f>
              <c:numCache>
                <c:formatCode>_(* #,##0_);_(* \(#,##0\);_(* "-"??_);_(@_)</c:formatCode>
                <c:ptCount val="14"/>
                <c:pt idx="0">
                  <c:v>828</c:v>
                </c:pt>
                <c:pt idx="1">
                  <c:v>1420</c:v>
                </c:pt>
                <c:pt idx="2">
                  <c:v>8198</c:v>
                </c:pt>
                <c:pt idx="3">
                  <c:v>38246</c:v>
                </c:pt>
                <c:pt idx="4">
                  <c:v>2886</c:v>
                </c:pt>
                <c:pt idx="5">
                  <c:v>7910</c:v>
                </c:pt>
                <c:pt idx="6">
                  <c:v>4057</c:v>
                </c:pt>
                <c:pt idx="7">
                  <c:v>322</c:v>
                </c:pt>
                <c:pt idx="8">
                  <c:v>291</c:v>
                </c:pt>
                <c:pt idx="9">
                  <c:v>271</c:v>
                </c:pt>
                <c:pt idx="10">
                  <c:v>394</c:v>
                </c:pt>
                <c:pt idx="11">
                  <c:v>351</c:v>
                </c:pt>
                <c:pt idx="12">
                  <c:v>63867</c:v>
                </c:pt>
                <c:pt idx="13">
                  <c:v>65174</c:v>
                </c:pt>
              </c:numCache>
            </c:numRef>
          </c:val>
        </c:ser>
        <c:ser>
          <c:idx val="3"/>
          <c:order val="3"/>
          <c:tx>
            <c:strRef>
              <c:f>FilingSeason!$Q$6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FilingSeason!$R$2:$AE$2</c:f>
              <c:strCache>
                <c:ptCount val="14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  <c:pt idx="12">
                  <c:v>UpToDate Totals</c:v>
                </c:pt>
                <c:pt idx="13">
                  <c:v>EndOfYear Totals</c:v>
                </c:pt>
              </c:strCache>
            </c:strRef>
          </c:cat>
          <c:val>
            <c:numRef>
              <c:f>FilingSeason!$R$6:$AE$6</c:f>
              <c:numCache>
                <c:formatCode>_(* #,##0_);_(* \(#,##0\);_(* "-"??_);_(@_)</c:formatCode>
                <c:ptCount val="14"/>
                <c:pt idx="0">
                  <c:v>615</c:v>
                </c:pt>
                <c:pt idx="1">
                  <c:v>1407</c:v>
                </c:pt>
                <c:pt idx="2">
                  <c:v>7519</c:v>
                </c:pt>
                <c:pt idx="3">
                  <c:v>36038</c:v>
                </c:pt>
                <c:pt idx="4">
                  <c:v>3367</c:v>
                </c:pt>
                <c:pt idx="5">
                  <c:v>9123</c:v>
                </c:pt>
                <c:pt idx="6">
                  <c:v>4283</c:v>
                </c:pt>
                <c:pt idx="7">
                  <c:v>280</c:v>
                </c:pt>
                <c:pt idx="8">
                  <c:v>201</c:v>
                </c:pt>
                <c:pt idx="9">
                  <c:v>237</c:v>
                </c:pt>
                <c:pt idx="10">
                  <c:v>117</c:v>
                </c:pt>
                <c:pt idx="11">
                  <c:v>274</c:v>
                </c:pt>
                <c:pt idx="12">
                  <c:v>62632</c:v>
                </c:pt>
                <c:pt idx="13">
                  <c:v>63461</c:v>
                </c:pt>
              </c:numCache>
            </c:numRef>
          </c:val>
        </c:ser>
        <c:ser>
          <c:idx val="4"/>
          <c:order val="4"/>
          <c:tx>
            <c:strRef>
              <c:f>FilingSeason!$Q$7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FilingSeason!$R$2:$AE$2</c:f>
              <c:strCache>
                <c:ptCount val="14"/>
                <c:pt idx="0">
                  <c:v>January    </c:v>
                </c:pt>
                <c:pt idx="1">
                  <c:v>February   </c:v>
                </c:pt>
                <c:pt idx="2">
                  <c:v>March      </c:v>
                </c:pt>
                <c:pt idx="3">
                  <c:v>April      </c:v>
                </c:pt>
                <c:pt idx="4">
                  <c:v>May        </c:v>
                </c:pt>
                <c:pt idx="5">
                  <c:v>June       </c:v>
                </c:pt>
                <c:pt idx="6">
                  <c:v>July       </c:v>
                </c:pt>
                <c:pt idx="7">
                  <c:v>August     </c:v>
                </c:pt>
                <c:pt idx="8">
                  <c:v>September  </c:v>
                </c:pt>
                <c:pt idx="9">
                  <c:v>October    </c:v>
                </c:pt>
                <c:pt idx="10">
                  <c:v>November   </c:v>
                </c:pt>
                <c:pt idx="11">
                  <c:v>December   </c:v>
                </c:pt>
                <c:pt idx="12">
                  <c:v>UpToDate Totals</c:v>
                </c:pt>
                <c:pt idx="13">
                  <c:v>EndOfYear Totals</c:v>
                </c:pt>
              </c:strCache>
            </c:strRef>
          </c:cat>
          <c:val>
            <c:numRef>
              <c:f>FilingSeason!$R$7:$AE$7</c:f>
              <c:numCache>
                <c:formatCode>_(* #,##0_);_(* \(#,##0\);_(* "-"??_);_(@_)</c:formatCode>
                <c:ptCount val="14"/>
                <c:pt idx="0">
                  <c:v>261</c:v>
                </c:pt>
                <c:pt idx="1">
                  <c:v>904</c:v>
                </c:pt>
                <c:pt idx="2">
                  <c:v>9097</c:v>
                </c:pt>
                <c:pt idx="3">
                  <c:v>32611</c:v>
                </c:pt>
                <c:pt idx="4">
                  <c:v>2603</c:v>
                </c:pt>
                <c:pt idx="5">
                  <c:v>8175</c:v>
                </c:pt>
                <c:pt idx="6">
                  <c:v>4287</c:v>
                </c:pt>
                <c:pt idx="7">
                  <c:v>335</c:v>
                </c:pt>
                <c:pt idx="8">
                  <c:v>268</c:v>
                </c:pt>
                <c:pt idx="9">
                  <c:v>203</c:v>
                </c:pt>
                <c:pt idx="10">
                  <c:v>174</c:v>
                </c:pt>
                <c:pt idx="11">
                  <c:v>138</c:v>
                </c:pt>
                <c:pt idx="12">
                  <c:v>58273</c:v>
                </c:pt>
                <c:pt idx="13">
                  <c:v>59056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61971408"/>
        <c:axId val="1461971952"/>
        <c:extLst>
          <c:ext xmlns:c15="http://schemas.microsoft.com/office/drawing/2012/chart" uri="{02D57815-91ED-43cb-92C2-25804820EDAC}">
            <c15:filteredBarSeries>
              <c15:ser>
                <c:idx val="5"/>
                <c:order val="5"/>
                <c:tx>
                  <c:strRef>
                    <c:extLst>
                      <c:ext uri="{02D57815-91ED-43cb-92C2-25804820EDAC}">
                        <c15:formulaRef>
                          <c15:sqref>FilingSeason!$Q$8</c15:sqref>
                        </c15:formulaRef>
                      </c:ext>
                    </c:extLst>
                    <c:strCache>
                      <c:ptCount val="1"/>
                      <c:pt idx="0">
                        <c:v>2009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6">
                          <a:tint val="94000"/>
                          <a:satMod val="103000"/>
                          <a:lumMod val="102000"/>
                        </a:schemeClr>
                      </a:gs>
                      <a:gs pos="50000">
                        <a:schemeClr val="accent6">
                          <a:shade val="100000"/>
                          <a:satMod val="110000"/>
                          <a:lumMod val="100000"/>
                        </a:schemeClr>
                      </a:gs>
                      <a:gs pos="100000">
                        <a:schemeClr val="accent6">
                          <a:shade val="78000"/>
                          <a:satMod val="120000"/>
                          <a:lumMod val="99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FilingSeason!$R$2:$AE$2</c15:sqref>
                        </c15:formulaRef>
                      </c:ext>
                    </c:extLst>
                    <c:strCache>
                      <c:ptCount val="14"/>
                      <c:pt idx="0">
                        <c:v>January    </c:v>
                      </c:pt>
                      <c:pt idx="1">
                        <c:v>February   </c:v>
                      </c:pt>
                      <c:pt idx="2">
                        <c:v>March      </c:v>
                      </c:pt>
                      <c:pt idx="3">
                        <c:v>April      </c:v>
                      </c:pt>
                      <c:pt idx="4">
                        <c:v>May        </c:v>
                      </c:pt>
                      <c:pt idx="5">
                        <c:v>June       </c:v>
                      </c:pt>
                      <c:pt idx="6">
                        <c:v>July       </c:v>
                      </c:pt>
                      <c:pt idx="7">
                        <c:v>August     </c:v>
                      </c:pt>
                      <c:pt idx="8">
                        <c:v>September  </c:v>
                      </c:pt>
                      <c:pt idx="9">
                        <c:v>October    </c:v>
                      </c:pt>
                      <c:pt idx="10">
                        <c:v>November   </c:v>
                      </c:pt>
                      <c:pt idx="11">
                        <c:v>December   </c:v>
                      </c:pt>
                      <c:pt idx="12">
                        <c:v>UpToDate Totals</c:v>
                      </c:pt>
                      <c:pt idx="13">
                        <c:v>EndOfYear Totals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FilingSeason!$R$8:$AE$8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14"/>
                      <c:pt idx="0">
                        <c:v>1</c:v>
                      </c:pt>
                      <c:pt idx="1">
                        <c:v>7</c:v>
                      </c:pt>
                      <c:pt idx="2">
                        <c:v>425</c:v>
                      </c:pt>
                      <c:pt idx="3">
                        <c:v>3891</c:v>
                      </c:pt>
                      <c:pt idx="4">
                        <c:v>522</c:v>
                      </c:pt>
                      <c:pt idx="5">
                        <c:v>3978</c:v>
                      </c:pt>
                      <c:pt idx="6">
                        <c:v>7395</c:v>
                      </c:pt>
                      <c:pt idx="7">
                        <c:v>361</c:v>
                      </c:pt>
                      <c:pt idx="8">
                        <c:v>121</c:v>
                      </c:pt>
                      <c:pt idx="9">
                        <c:v>66</c:v>
                      </c:pt>
                      <c:pt idx="10">
                        <c:v>106</c:v>
                      </c:pt>
                      <c:pt idx="11">
                        <c:v>95</c:v>
                      </c:pt>
                      <c:pt idx="12">
                        <c:v>16580</c:v>
                      </c:pt>
                      <c:pt idx="13">
                        <c:v>16968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146197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71952"/>
        <c:crosses val="autoZero"/>
        <c:auto val="1"/>
        <c:lblAlgn val="ctr"/>
        <c:lblOffset val="100"/>
        <c:noMultiLvlLbl val="0"/>
      </c:catAx>
      <c:valAx>
        <c:axId val="1461971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9714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1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30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00376A5-5F56-4C3A-9E4C-36CA5291ED55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26F843-8553-431E-B361-7C1613E73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55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6F843-8553-431E-B361-7C1613E737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08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6F843-8553-431E-B361-7C1613E737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9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6F843-8553-431E-B361-7C1613E737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05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6F843-8553-431E-B361-7C1613E7371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343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7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6" y="1705510"/>
            <a:ext cx="3077109" cy="3359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5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41"/>
            <a:ext cx="8144135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C80B5-4749-4FF9-B994-D180C9B3BBEE}" type="datetime1">
              <a:rPr lang="en-US" smtClean="0"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7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891451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892445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" y="145400"/>
            <a:ext cx="10437812" cy="751951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9" y="145400"/>
            <a:ext cx="1602997" cy="7519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289028"/>
            <a:ext cx="9613861" cy="4815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036A-55F7-4A2C-83C9-D615B8286C15}" type="datetime1">
              <a:rPr lang="en-US" smtClean="0"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8" y="289030"/>
            <a:ext cx="1154151" cy="4815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1" y="1975757"/>
            <a:ext cx="4698359" cy="39604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1975757"/>
            <a:ext cx="4700059" cy="39604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DA1CC-8C11-4C93-940D-D00FF587BDB7}" type="datetime1">
              <a:rPr lang="en-US" smtClean="0"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" y="145400"/>
            <a:ext cx="10437812" cy="751951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 userDrawn="1"/>
        </p:nvSpPr>
        <p:spPr>
          <a:xfrm>
            <a:off x="10585829" y="145400"/>
            <a:ext cx="1602997" cy="7519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0323" y="289028"/>
            <a:ext cx="9613861" cy="4815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8" y="289030"/>
            <a:ext cx="1154151" cy="4815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71000">
              <a:srgbClr val="C00000"/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5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A68A2-1F64-4CD3-9762-081FB26FECBB}" type="datetime1">
              <a:rPr lang="en-US" smtClean="0"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2" y="5936190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7" y="753229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Corporations Dashboard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As October </a:t>
            </a:r>
            <a:r>
              <a:rPr lang="en-US" dirty="0" smtClean="0"/>
              <a:t>11, </a:t>
            </a:r>
            <a:r>
              <a:rPr lang="en-US" dirty="0" smtClean="0"/>
              <a:t>2015 11:59 pm 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194953" y="2706658"/>
            <a:ext cx="7585363" cy="5513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900" dirty="0" smtClean="0"/>
              <a:t>Puerto Rico </a:t>
            </a:r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</a:t>
            </a:r>
            <a:r>
              <a:rPr lang="en-US" sz="3900" dirty="0" smtClean="0"/>
              <a:t> of State</a:t>
            </a:r>
            <a:endParaRPr lang="en-US" sz="3900" dirty="0"/>
          </a:p>
        </p:txBody>
      </p:sp>
      <p:pic>
        <p:nvPicPr>
          <p:cNvPr id="1026" name="Picture 2" descr="http://images.ookaboo.com/photo/s/Escudo_PR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291" y="1846192"/>
            <a:ext cx="2391917" cy="29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02437" y="1163782"/>
            <a:ext cx="3089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 </a:t>
            </a:r>
            <a:r>
              <a:rPr lang="en-US" dirty="0" smtClean="0"/>
              <a:t>Weekend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5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Annual Reports/Dues 5 Year Comparison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3949626"/>
              </p:ext>
            </p:extLst>
          </p:nvPr>
        </p:nvGraphicFramePr>
        <p:xfrm>
          <a:off x="193530" y="1010516"/>
          <a:ext cx="11690079" cy="5681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421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Filings Through Restoration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5801595"/>
              </p:ext>
            </p:extLst>
          </p:nvPr>
        </p:nvGraphicFramePr>
        <p:xfrm>
          <a:off x="154379" y="1089561"/>
          <a:ext cx="11883609" cy="5768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377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Online New Creations – For Profit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822091"/>
              </p:ext>
            </p:extLst>
          </p:nvPr>
        </p:nvGraphicFramePr>
        <p:xfrm>
          <a:off x="187918" y="1007919"/>
          <a:ext cx="11813583" cy="5725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84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Online New Creations – </a:t>
            </a:r>
            <a:r>
              <a:rPr lang="en-US" dirty="0" smtClean="0"/>
              <a:t>Non Profit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1413088"/>
              </p:ext>
            </p:extLst>
          </p:nvPr>
        </p:nvGraphicFramePr>
        <p:xfrm>
          <a:off x="84009" y="1018309"/>
          <a:ext cx="12021400" cy="5756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15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Online Creations by Corp Type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8957370"/>
              </p:ext>
            </p:extLst>
          </p:nvPr>
        </p:nvGraphicFramePr>
        <p:xfrm>
          <a:off x="680324" y="1142999"/>
          <a:ext cx="9720976" cy="5174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931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Online Amendments – Three Years Comparison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0594017"/>
              </p:ext>
            </p:extLst>
          </p:nvPr>
        </p:nvGraphicFramePr>
        <p:xfrm>
          <a:off x="862444" y="1386167"/>
          <a:ext cx="9559637" cy="4973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479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Other Status Transactions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44743"/>
              </p:ext>
            </p:extLst>
          </p:nvPr>
        </p:nvGraphicFramePr>
        <p:xfrm>
          <a:off x="498765" y="1163782"/>
          <a:ext cx="9892144" cy="5284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708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Good Standings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927353"/>
              </p:ext>
            </p:extLst>
          </p:nvPr>
        </p:nvGraphicFramePr>
        <p:xfrm>
          <a:off x="676656" y="1344168"/>
          <a:ext cx="10058400" cy="488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896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Certificates of Existence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4060918"/>
              </p:ext>
            </p:extLst>
          </p:nvPr>
        </p:nvGraphicFramePr>
        <p:xfrm>
          <a:off x="680322" y="1341912"/>
          <a:ext cx="10058400" cy="4880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843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Work Hours Vs. Off-Hours </a:t>
            </a:r>
            <a:r>
              <a:rPr lang="en-US" dirty="0" smtClean="0"/>
              <a:t>Comparison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3202704"/>
              </p:ext>
            </p:extLst>
          </p:nvPr>
        </p:nvGraphicFramePr>
        <p:xfrm>
          <a:off x="558296" y="1306286"/>
          <a:ext cx="9856519" cy="5106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448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Current Filing Season – Summary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2321336"/>
              </p:ext>
            </p:extLst>
          </p:nvPr>
        </p:nvGraphicFramePr>
        <p:xfrm>
          <a:off x="779319" y="1392382"/>
          <a:ext cx="9514865" cy="4925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079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Transaction Records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1268358"/>
            <a:ext cx="11727745" cy="4871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04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Current Filing Season – Summary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476247"/>
              </p:ext>
            </p:extLst>
          </p:nvPr>
        </p:nvGraphicFramePr>
        <p:xfrm>
          <a:off x="1171576" y="1797843"/>
          <a:ext cx="8922450" cy="4221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118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Filing Season Compared to Last 5 Years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8670558"/>
              </p:ext>
            </p:extLst>
          </p:nvPr>
        </p:nvGraphicFramePr>
        <p:xfrm>
          <a:off x="781050" y="1571625"/>
          <a:ext cx="9513134" cy="4371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205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6021634" y="1975757"/>
            <a:ext cx="4700059" cy="3960432"/>
          </a:xfrm>
        </p:spPr>
        <p:txBody>
          <a:bodyPr/>
          <a:lstStyle/>
          <a:p>
            <a:r>
              <a:rPr lang="en-US" dirty="0" smtClean="0"/>
              <a:t>Program launched in August 15</a:t>
            </a:r>
          </a:p>
          <a:p>
            <a:r>
              <a:rPr lang="en-US" dirty="0" smtClean="0"/>
              <a:t>Days remaining until cancellation: </a:t>
            </a:r>
            <a:r>
              <a:rPr lang="en-US" dirty="0" smtClean="0"/>
              <a:t>4</a:t>
            </a:r>
            <a:endParaRPr lang="en-US" dirty="0" smtClean="0"/>
          </a:p>
          <a:p>
            <a:r>
              <a:rPr lang="en-US" dirty="0" smtClean="0"/>
              <a:t>Cancellation due date: Oct 16 2015 12:01AM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Cancellation Program Status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1704892"/>
              </p:ext>
            </p:extLst>
          </p:nvPr>
        </p:nvGraphicFramePr>
        <p:xfrm>
          <a:off x="211497" y="1856292"/>
          <a:ext cx="5929313" cy="447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4308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Last Two Day Transactions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4787962"/>
              </p:ext>
            </p:extLst>
          </p:nvPr>
        </p:nvGraphicFramePr>
        <p:xfrm>
          <a:off x="562828" y="1843087"/>
          <a:ext cx="9848850" cy="4024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99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Yesterday’s Top Transactions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634360"/>
              </p:ext>
            </p:extLst>
          </p:nvPr>
        </p:nvGraphicFramePr>
        <p:xfrm>
          <a:off x="680323" y="1246909"/>
          <a:ext cx="9689804" cy="4998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354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Last 24 Hours – Working Hours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68038"/>
              </p:ext>
            </p:extLst>
          </p:nvPr>
        </p:nvGraphicFramePr>
        <p:xfrm>
          <a:off x="945573" y="1531917"/>
          <a:ext cx="9410483" cy="4692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487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Extensions - 5 Year View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0340001"/>
              </p:ext>
            </p:extLst>
          </p:nvPr>
        </p:nvGraphicFramePr>
        <p:xfrm>
          <a:off x="522513" y="1161523"/>
          <a:ext cx="9904021" cy="5286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35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3130</TotalTime>
  <Words>208</Words>
  <Application>Microsoft Office PowerPoint</Application>
  <PresentationFormat>Widescreen</PresentationFormat>
  <Paragraphs>63</Paragraphs>
  <Slides>20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Trebuchet MS</vt:lpstr>
      <vt:lpstr>Berlin</vt:lpstr>
      <vt:lpstr>Corporations Dashboard</vt:lpstr>
      <vt:lpstr>Current Filing Season – Summary</vt:lpstr>
      <vt:lpstr>Current Filing Season – Summary</vt:lpstr>
      <vt:lpstr>Current Filing Season Compared to Last 5 Years</vt:lpstr>
      <vt:lpstr>Cancellation Program Status</vt:lpstr>
      <vt:lpstr>Last Two Day Transactions </vt:lpstr>
      <vt:lpstr>Yesterday’s Top Transactions </vt:lpstr>
      <vt:lpstr>Last 24 Hours – Working Hours</vt:lpstr>
      <vt:lpstr>Extensions - 5 Year View</vt:lpstr>
      <vt:lpstr>Annual Reports/Dues 5 Year Comparison</vt:lpstr>
      <vt:lpstr>Filings Through Restoration</vt:lpstr>
      <vt:lpstr>Online New Creations – For Profit</vt:lpstr>
      <vt:lpstr>Online New Creations – Non Profit</vt:lpstr>
      <vt:lpstr>Online Creations by Corp Type</vt:lpstr>
      <vt:lpstr>Online Amendments – Three Years Comparison</vt:lpstr>
      <vt:lpstr>Other Status Transactions</vt:lpstr>
      <vt:lpstr>Good Standings</vt:lpstr>
      <vt:lpstr>Certificates of Existence</vt:lpstr>
      <vt:lpstr>Work Hours Vs. Off-Hours Comparison</vt:lpstr>
      <vt:lpstr>Transaction Records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Corporations Dashboard</dc:title>
  <dc:creator>Serrano, Carlos</dc:creator>
  <cp:lastModifiedBy>Marvin Márquez</cp:lastModifiedBy>
  <cp:revision>389</cp:revision>
  <dcterms:created xsi:type="dcterms:W3CDTF">2014-12-01T19:30:03Z</dcterms:created>
  <dcterms:modified xsi:type="dcterms:W3CDTF">2015-10-12T14:32:59Z</dcterms:modified>
</cp:coreProperties>
</file>